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3" r:id="rId1"/>
  </p:sldMasterIdLst>
  <p:notesMasterIdLst>
    <p:notesMasterId r:id="rId79"/>
  </p:notesMasterIdLst>
  <p:sldIdLst>
    <p:sldId id="323" r:id="rId2"/>
    <p:sldId id="546" r:id="rId3"/>
    <p:sldId id="611" r:id="rId4"/>
    <p:sldId id="453" r:id="rId5"/>
    <p:sldId id="557" r:id="rId6"/>
    <p:sldId id="454" r:id="rId7"/>
    <p:sldId id="636" r:id="rId8"/>
    <p:sldId id="578" r:id="rId9"/>
    <p:sldId id="455" r:id="rId10"/>
    <p:sldId id="456" r:id="rId11"/>
    <p:sldId id="576" r:id="rId12"/>
    <p:sldId id="572" r:id="rId13"/>
    <p:sldId id="458" r:id="rId14"/>
    <p:sldId id="459" r:id="rId15"/>
    <p:sldId id="460" r:id="rId16"/>
    <p:sldId id="461" r:id="rId17"/>
    <p:sldId id="559" r:id="rId18"/>
    <p:sldId id="963" r:id="rId19"/>
    <p:sldId id="964" r:id="rId20"/>
    <p:sldId id="965" r:id="rId21"/>
    <p:sldId id="966" r:id="rId22"/>
    <p:sldId id="967" r:id="rId23"/>
    <p:sldId id="968" r:id="rId24"/>
    <p:sldId id="969" r:id="rId25"/>
    <p:sldId id="970" r:id="rId26"/>
    <p:sldId id="971" r:id="rId27"/>
    <p:sldId id="972" r:id="rId28"/>
    <p:sldId id="973" r:id="rId29"/>
    <p:sldId id="621" r:id="rId30"/>
    <p:sldId id="562" r:id="rId31"/>
    <p:sldId id="563" r:id="rId32"/>
    <p:sldId id="564" r:id="rId33"/>
    <p:sldId id="565" r:id="rId34"/>
    <p:sldId id="646" r:id="rId35"/>
    <p:sldId id="567" r:id="rId36"/>
    <p:sldId id="594" r:id="rId37"/>
    <p:sldId id="612" r:id="rId38"/>
    <p:sldId id="647" r:id="rId39"/>
    <p:sldId id="648" r:id="rId40"/>
    <p:sldId id="649" r:id="rId41"/>
    <p:sldId id="616" r:id="rId42"/>
    <p:sldId id="614" r:id="rId43"/>
    <p:sldId id="650" r:id="rId44"/>
    <p:sldId id="620" r:id="rId45"/>
    <p:sldId id="652" r:id="rId46"/>
    <p:sldId id="569" r:id="rId47"/>
    <p:sldId id="651" r:id="rId48"/>
    <p:sldId id="653" r:id="rId49"/>
    <p:sldId id="655" r:id="rId50"/>
    <p:sldId id="654" r:id="rId51"/>
    <p:sldId id="656" r:id="rId52"/>
    <p:sldId id="659" r:id="rId53"/>
    <p:sldId id="658" r:id="rId54"/>
    <p:sldId id="657" r:id="rId55"/>
    <p:sldId id="600" r:id="rId56"/>
    <p:sldId id="601" r:id="rId57"/>
    <p:sldId id="605" r:id="rId58"/>
    <p:sldId id="602" r:id="rId59"/>
    <p:sldId id="603" r:id="rId60"/>
    <p:sldId id="604" r:id="rId61"/>
    <p:sldId id="575" r:id="rId62"/>
    <p:sldId id="635" r:id="rId63"/>
    <p:sldId id="660" r:id="rId64"/>
    <p:sldId id="606" r:id="rId65"/>
    <p:sldId id="622" r:id="rId66"/>
    <p:sldId id="623" r:id="rId67"/>
    <p:sldId id="624" r:id="rId68"/>
    <p:sldId id="625" r:id="rId69"/>
    <p:sldId id="626" r:id="rId70"/>
    <p:sldId id="627" r:id="rId71"/>
    <p:sldId id="628" r:id="rId72"/>
    <p:sldId id="629" r:id="rId73"/>
    <p:sldId id="630" r:id="rId74"/>
    <p:sldId id="632" r:id="rId75"/>
    <p:sldId id="633" r:id="rId76"/>
    <p:sldId id="631" r:id="rId77"/>
    <p:sldId id="634" r:id="rId7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700"/>
    <a:srgbClr val="13548C"/>
    <a:srgbClr val="FF9900"/>
    <a:srgbClr val="5B9BD5"/>
    <a:srgbClr val="70AD47"/>
    <a:srgbClr val="4674CA"/>
    <a:srgbClr val="D9D9D9"/>
    <a:srgbClr val="FFCC66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54" autoAdjust="0"/>
    <p:restoredTop sz="86938" autoAdjust="0"/>
  </p:normalViewPr>
  <p:slideViewPr>
    <p:cSldViewPr>
      <p:cViewPr varScale="1">
        <p:scale>
          <a:sx n="79" d="100"/>
          <a:sy n="79" d="100"/>
        </p:scale>
        <p:origin x="1284" y="6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150" d="100"/>
          <a:sy n="150" d="100"/>
        </p:scale>
        <p:origin x="2472" y="12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3721A0-1885-4C27-A77D-D0F848549FC0}" type="datetimeFigureOut">
              <a:rPr lang="zh-CN" altLang="en-US" smtClean="0"/>
              <a:t>2022/2/22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052736" y="684213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62BF8-D29B-4EDA-8B2A-F5CB3CB8F5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898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052513" y="684213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62BF8-D29B-4EDA-8B2A-F5CB3CB8F5E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554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052513" y="684213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关联规则只需要基于频繁项集即可生成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FF9E8-9ADA-424C-9D0F-A9B399972D04}" type="slidenum">
              <a:rPr lang="zh-CN" altLang="en-US" smtClean="0">
                <a:solidFill>
                  <a:prstClr val="black"/>
                </a:solidFill>
              </a:rPr>
              <a:pPr/>
              <a:t>25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805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052513" y="684213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关联规则只需要基于频繁项集即可生成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FF9E8-9ADA-424C-9D0F-A9B399972D04}" type="slidenum">
              <a:rPr lang="zh-CN" altLang="en-US" smtClean="0">
                <a:solidFill>
                  <a:prstClr val="black"/>
                </a:solidFill>
              </a:rPr>
              <a:pPr/>
              <a:t>26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486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052513" y="684213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关联规则只需要基于频繁项集即可生成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FF9E8-9ADA-424C-9D0F-A9B399972D04}" type="slidenum">
              <a:rPr lang="zh-CN" altLang="en-US" smtClean="0">
                <a:solidFill>
                  <a:prstClr val="black"/>
                </a:solidFill>
              </a:rPr>
              <a:pPr/>
              <a:t>27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133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052513" y="684213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关联规则只需要基于频繁项集即可生成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FF9E8-9ADA-424C-9D0F-A9B399972D04}" type="slidenum">
              <a:rPr lang="zh-CN" altLang="en-US" smtClean="0">
                <a:solidFill>
                  <a:prstClr val="black"/>
                </a:solidFill>
              </a:rPr>
              <a:pPr/>
              <a:t>28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3748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052513" y="684213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关联规则只需要基于频繁项集即可生成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FF9E8-9ADA-424C-9D0F-A9B399972D0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4515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fld id="{B8986BFB-3EAC-4765-9ABF-24867F60072E}" type="slidenum">
              <a:rPr lang="en-US" altLang="zh-CN"/>
              <a:pPr/>
              <a:t>56</a:t>
            </a:fld>
            <a:endParaRPr lang="en-US" altLang="zh-CN"/>
          </a:p>
        </p:txBody>
      </p:sp>
      <p:sp>
        <p:nvSpPr>
          <p:cNvPr id="37890" name="Rectangle 7"/>
          <p:cNvSpPr txBox="1">
            <a:spLocks noGrp="1" noChangeArrowheads="1"/>
          </p:cNvSpPr>
          <p:nvPr/>
        </p:nvSpPr>
        <p:spPr bwMode="auto">
          <a:xfrm>
            <a:off x="3884613" y="8686800"/>
            <a:ext cx="29733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05" tIns="46153" rIns="92305" bIns="46153" anchor="b"/>
          <a:lstStyle>
            <a:lvl1pPr defTabSz="922338">
              <a:defRPr sz="12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 defTabSz="922338">
              <a:defRPr sz="12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 marL="1143000" indent="-228600" defTabSz="922338">
              <a:defRPr sz="12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 marL="1600200" indent="-228600" defTabSz="922338">
              <a:defRPr sz="12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 marL="2057400" indent="-228600" defTabSz="922338">
              <a:defRPr sz="12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marL="25146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marL="29718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marL="34290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marL="38862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 algn="r"/>
            <a:fld id="{F51CD3ED-ABC0-45F6-ABEA-CA7677F6F0A5}" type="slidenum">
              <a:rPr kumimoji="0" lang="en-US" altLang="zh-CN">
                <a:latin typeface="Times New Roman" pitchFamily="18" charset="0"/>
                <a:ea typeface="宋体" pitchFamily="2" charset="-122"/>
              </a:rPr>
              <a:pPr algn="r"/>
              <a:t>56</a:t>
            </a:fld>
            <a:endParaRPr kumimoji="0" lang="en-US" altLang="zh-CN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66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4213"/>
            <a:ext cx="4573588" cy="3430587"/>
          </a:xfrm>
          <a:ln/>
        </p:spPr>
      </p:sp>
      <p:sp>
        <p:nvSpPr>
          <p:cNvPr id="266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4988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2305" tIns="46153" rIns="92305" bIns="46153"/>
          <a:lstStyle/>
          <a:p>
            <a:pPr eaLnBrk="1" hangingPunct="1">
              <a:defRPr/>
            </a:pPr>
            <a:endParaRPr lang="zh-CN" altLang="zh-CN">
              <a:ea typeface="楷体_GB2312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95EB5DB-DF37-457C-A060-1056C3180E6F}" type="slidenum">
              <a:rPr lang="en-US" altLang="zh-CN"/>
              <a:pPr>
                <a:spcBef>
                  <a:spcPct val="0"/>
                </a:spcBef>
              </a:pPr>
              <a:t>17</a:t>
            </a:fld>
            <a:endParaRPr lang="en-US" altLang="zh-CN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2513" y="684213"/>
            <a:ext cx="4572000" cy="3429000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85977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052513" y="684213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关联规则只需要基于频繁项集即可生成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FF9E8-9ADA-424C-9D0F-A9B399972D04}" type="slidenum">
              <a:rPr lang="zh-CN" altLang="en-US" smtClean="0">
                <a:solidFill>
                  <a:prstClr val="black"/>
                </a:solidFill>
              </a:rPr>
              <a:pPr/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742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052513" y="684213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关联规则只需要基于频繁项集即可生成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FF9E8-9ADA-424C-9D0F-A9B399972D04}" type="slidenum">
              <a:rPr lang="zh-CN" altLang="en-US" smtClean="0">
                <a:solidFill>
                  <a:prstClr val="black"/>
                </a:solidFill>
              </a:rPr>
              <a:pPr/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776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052513" y="684213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关联规则只需要基于频繁项集即可生成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FF9E8-9ADA-424C-9D0F-A9B399972D04}" type="slidenum">
              <a:rPr lang="zh-CN" altLang="en-US" smtClean="0">
                <a:solidFill>
                  <a:prstClr val="black"/>
                </a:solidFill>
              </a:rPr>
              <a:pPr/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305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052513" y="684213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关联规则只需要基于频繁项集即可生成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FF9E8-9ADA-424C-9D0F-A9B399972D04}" type="slidenum">
              <a:rPr lang="zh-CN" altLang="en-US" smtClean="0">
                <a:solidFill>
                  <a:prstClr val="black"/>
                </a:solidFill>
              </a:rPr>
              <a:pPr/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421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052513" y="684213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关联规则只需要基于频繁项集即可生成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FF9E8-9ADA-424C-9D0F-A9B399972D04}" type="slidenum">
              <a:rPr lang="zh-CN" altLang="en-US" smtClean="0">
                <a:solidFill>
                  <a:prstClr val="black"/>
                </a:solidFill>
              </a:rPr>
              <a:pPr/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082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052513" y="684213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关联规则只需要基于频繁项集即可生成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FF9E8-9ADA-424C-9D0F-A9B399972D04}" type="slidenum">
              <a:rPr lang="zh-CN" altLang="en-US" smtClean="0">
                <a:solidFill>
                  <a:prstClr val="black"/>
                </a:solidFill>
              </a:rPr>
              <a:pPr/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399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052513" y="684213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关联规则只需要基于频繁项集即可生成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FF9E8-9ADA-424C-9D0F-A9B399972D04}" type="slidenum">
              <a:rPr lang="zh-CN" altLang="en-US" smtClean="0">
                <a:solidFill>
                  <a:prstClr val="black"/>
                </a:solidFill>
              </a:rPr>
              <a:pPr/>
              <a:t>24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607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4575498-5B68-4A76-96EE-4323497992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4038600"/>
          </a:xfrm>
          <a:prstGeom prst="rect">
            <a:avLst/>
          </a:prstGeom>
        </p:spPr>
      </p:pic>
      <p:sp>
        <p:nvSpPr>
          <p:cNvPr id="4" name="矩形 4">
            <a:extLst>
              <a:ext uri="{FF2B5EF4-FFF2-40B4-BE49-F238E27FC236}">
                <a16:creationId xmlns:a16="http://schemas.microsoft.com/office/drawing/2014/main" id="{924BD621-5C8E-46C9-B00B-820B3C5F4330}"/>
              </a:ext>
            </a:extLst>
          </p:cNvPr>
          <p:cNvSpPr/>
          <p:nvPr userDrawn="1"/>
        </p:nvSpPr>
        <p:spPr>
          <a:xfrm flipH="1">
            <a:off x="0" y="3329513"/>
            <a:ext cx="9144000" cy="2025594"/>
          </a:xfrm>
          <a:custGeom>
            <a:avLst/>
            <a:gdLst>
              <a:gd name="connsiteX0" fmla="*/ 0 w 9144010"/>
              <a:gd name="connsiteY0" fmla="*/ 0 h 2964150"/>
              <a:gd name="connsiteX1" fmla="*/ 9144010 w 9144010"/>
              <a:gd name="connsiteY1" fmla="*/ 0 h 2964150"/>
              <a:gd name="connsiteX2" fmla="*/ 9144010 w 9144010"/>
              <a:gd name="connsiteY2" fmla="*/ 2964150 h 2964150"/>
              <a:gd name="connsiteX3" fmla="*/ 0 w 9144010"/>
              <a:gd name="connsiteY3" fmla="*/ 2964150 h 2964150"/>
              <a:gd name="connsiteX4" fmla="*/ 0 w 9144010"/>
              <a:gd name="connsiteY4" fmla="*/ 0 h 2964150"/>
              <a:gd name="connsiteX0-1" fmla="*/ 0 w 9144010"/>
              <a:gd name="connsiteY0-2" fmla="*/ 0 h 2964150"/>
              <a:gd name="connsiteX1-3" fmla="*/ 9144010 w 9144010"/>
              <a:gd name="connsiteY1-4" fmla="*/ 0 h 2964150"/>
              <a:gd name="connsiteX2-5" fmla="*/ 9144010 w 9144010"/>
              <a:gd name="connsiteY2-6" fmla="*/ 2964150 h 2964150"/>
              <a:gd name="connsiteX3-7" fmla="*/ 0 w 9144010"/>
              <a:gd name="connsiteY3-8" fmla="*/ 2964150 h 2964150"/>
              <a:gd name="connsiteX4-9" fmla="*/ 0 w 9144010"/>
              <a:gd name="connsiteY4-10" fmla="*/ 0 h 2964150"/>
              <a:gd name="connsiteX0-11" fmla="*/ 0 w 9144010"/>
              <a:gd name="connsiteY0-12" fmla="*/ 0 h 2964150"/>
              <a:gd name="connsiteX1-13" fmla="*/ 9144010 w 9144010"/>
              <a:gd name="connsiteY1-14" fmla="*/ 0 h 2964150"/>
              <a:gd name="connsiteX2-15" fmla="*/ 9144010 w 9144010"/>
              <a:gd name="connsiteY2-16" fmla="*/ 2964150 h 2964150"/>
              <a:gd name="connsiteX3-17" fmla="*/ 0 w 9144010"/>
              <a:gd name="connsiteY3-18" fmla="*/ 2964150 h 2964150"/>
              <a:gd name="connsiteX4-19" fmla="*/ 0 w 9144010"/>
              <a:gd name="connsiteY4-20" fmla="*/ 0 h 2964150"/>
              <a:gd name="connsiteX0-21" fmla="*/ 0 w 9144010"/>
              <a:gd name="connsiteY0-22" fmla="*/ 0 h 2964150"/>
              <a:gd name="connsiteX1-23" fmla="*/ 9144010 w 9144010"/>
              <a:gd name="connsiteY1-24" fmla="*/ 0 h 2964150"/>
              <a:gd name="connsiteX2-25" fmla="*/ 9144010 w 9144010"/>
              <a:gd name="connsiteY2-26" fmla="*/ 2964150 h 2964150"/>
              <a:gd name="connsiteX3-27" fmla="*/ 0 w 9144010"/>
              <a:gd name="connsiteY3-28" fmla="*/ 2964150 h 2964150"/>
              <a:gd name="connsiteX4-29" fmla="*/ 0 w 9144010"/>
              <a:gd name="connsiteY4-30" fmla="*/ 0 h 2964150"/>
              <a:gd name="connsiteX0-31" fmla="*/ 0 w 9144010"/>
              <a:gd name="connsiteY0-32" fmla="*/ 0 h 2964150"/>
              <a:gd name="connsiteX1-33" fmla="*/ 9144010 w 9144010"/>
              <a:gd name="connsiteY1-34" fmla="*/ 0 h 2964150"/>
              <a:gd name="connsiteX2-35" fmla="*/ 9144010 w 9144010"/>
              <a:gd name="connsiteY2-36" fmla="*/ 2964150 h 2964150"/>
              <a:gd name="connsiteX3-37" fmla="*/ 0 w 9144010"/>
              <a:gd name="connsiteY3-38" fmla="*/ 2964150 h 2964150"/>
              <a:gd name="connsiteX4-39" fmla="*/ 0 w 9144010"/>
              <a:gd name="connsiteY4-40" fmla="*/ 0 h 29641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144010" h="2964150">
                <a:moveTo>
                  <a:pt x="0" y="0"/>
                </a:moveTo>
                <a:cubicBezTo>
                  <a:pt x="2346039" y="216256"/>
                  <a:pt x="5809680" y="2235659"/>
                  <a:pt x="9144010" y="0"/>
                </a:cubicBezTo>
                <a:lnTo>
                  <a:pt x="9144010" y="2964150"/>
                </a:lnTo>
                <a:lnTo>
                  <a:pt x="0" y="29641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6600"/>
              </a:gs>
              <a:gs pos="100000">
                <a:srgbClr val="FF99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4F4A0A4B-8327-4A2B-A10E-6DB97B6D05B1}"/>
              </a:ext>
            </a:extLst>
          </p:cNvPr>
          <p:cNvSpPr/>
          <p:nvPr userDrawn="1"/>
        </p:nvSpPr>
        <p:spPr>
          <a:xfrm flipH="1">
            <a:off x="0" y="3560897"/>
            <a:ext cx="9144000" cy="3297103"/>
          </a:xfrm>
          <a:custGeom>
            <a:avLst/>
            <a:gdLst>
              <a:gd name="connsiteX0" fmla="*/ 9144000 w 9144000"/>
              <a:gd name="connsiteY0" fmla="*/ 0 h 3297103"/>
              <a:gd name="connsiteX1" fmla="*/ 0 w 9144000"/>
              <a:gd name="connsiteY1" fmla="*/ 0 h 3297103"/>
              <a:gd name="connsiteX2" fmla="*/ 0 w 9144000"/>
              <a:gd name="connsiteY2" fmla="*/ 1855879 h 3297103"/>
              <a:gd name="connsiteX3" fmla="*/ 0 w 9144000"/>
              <a:gd name="connsiteY3" fmla="*/ 3297103 h 3297103"/>
              <a:gd name="connsiteX4" fmla="*/ 9144000 w 9144000"/>
              <a:gd name="connsiteY4" fmla="*/ 3297103 h 3297103"/>
              <a:gd name="connsiteX5" fmla="*/ 9144000 w 9144000"/>
              <a:gd name="connsiteY5" fmla="*/ 1855879 h 3297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3297103">
                <a:moveTo>
                  <a:pt x="9144000" y="0"/>
                </a:moveTo>
                <a:cubicBezTo>
                  <a:pt x="5994400" y="1526702"/>
                  <a:pt x="3048000" y="0"/>
                  <a:pt x="0" y="0"/>
                </a:cubicBezTo>
                <a:lnTo>
                  <a:pt x="0" y="1855879"/>
                </a:lnTo>
                <a:lnTo>
                  <a:pt x="0" y="3297103"/>
                </a:lnTo>
                <a:lnTo>
                  <a:pt x="9144000" y="3297103"/>
                </a:lnTo>
                <a:lnTo>
                  <a:pt x="9144000" y="1855879"/>
                </a:lnTo>
                <a:close/>
              </a:path>
            </a:pathLst>
          </a:custGeom>
          <a:solidFill>
            <a:srgbClr val="13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矩形 7">
            <a:extLst>
              <a:ext uri="{FF2B5EF4-FFF2-40B4-BE49-F238E27FC236}">
                <a16:creationId xmlns:a16="http://schemas.microsoft.com/office/drawing/2014/main" id="{BC161389-8B88-46BF-AA2F-246E019403A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711028" y="5568412"/>
            <a:ext cx="37219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75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主讲人：丁兆云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1FDC179-14B0-4BD2-990A-C7C6C80AC28D}"/>
              </a:ext>
            </a:extLst>
          </p:cNvPr>
          <p:cNvCxnSpPr>
            <a:cxnSpLocks/>
          </p:cNvCxnSpPr>
          <p:nvPr userDrawn="1"/>
        </p:nvCxnSpPr>
        <p:spPr>
          <a:xfrm>
            <a:off x="1642717" y="5463114"/>
            <a:ext cx="5858567" cy="0"/>
          </a:xfrm>
          <a:prstGeom prst="line">
            <a:avLst/>
          </a:prstGeom>
          <a:ln>
            <a:solidFill>
              <a:srgbClr val="FFFFFF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53E6369A-7D52-43ED-9952-4CF062B81771}"/>
              </a:ext>
            </a:extLst>
          </p:cNvPr>
          <p:cNvSpPr/>
          <p:nvPr userDrawn="1"/>
        </p:nvSpPr>
        <p:spPr>
          <a:xfrm>
            <a:off x="1807459" y="4651214"/>
            <a:ext cx="55290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000" b="1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ea"/>
              </a:rPr>
              <a:t>第三</a:t>
            </a:r>
            <a:r>
              <a:rPr kumimoji="1" lang="zh-CN" altLang="en-US" sz="4000" b="1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+mn-ea"/>
                <a:cs typeface="+mn-cs"/>
                <a:sym typeface="+mn-ea"/>
              </a:rPr>
              <a:t>课  关联规则挖掘</a:t>
            </a:r>
            <a:endParaRPr kumimoji="1" lang="zh-CN" altLang="en-US" sz="4000" b="1" i="0" u="none" strike="noStrike" kern="1200" cap="none" spc="3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+mn-ea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A2347EF-6C6F-4291-8AD4-146DC49F034C}"/>
              </a:ext>
            </a:extLst>
          </p:cNvPr>
          <p:cNvGrpSpPr/>
          <p:nvPr userDrawn="1"/>
        </p:nvGrpSpPr>
        <p:grpSpPr>
          <a:xfrm>
            <a:off x="377337" y="6382297"/>
            <a:ext cx="8717822" cy="323165"/>
            <a:chOff x="305329" y="6382297"/>
            <a:chExt cx="8717822" cy="323165"/>
          </a:xfrm>
        </p:grpSpPr>
        <p:sp>
          <p:nvSpPr>
            <p:cNvPr id="11" name="矩形 7">
              <a:extLst>
                <a:ext uri="{FF2B5EF4-FFF2-40B4-BE49-F238E27FC236}">
                  <a16:creationId xmlns:a16="http://schemas.microsoft.com/office/drawing/2014/main" id="{F71F9F14-8D10-4307-8455-ABE4CC991DF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04472" y="6382297"/>
              <a:ext cx="8518679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5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dingzhaoyun1983@163.com        17607310865        https</a:t>
              </a:r>
              <a:r>
                <a:rPr kumimoji="1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：</a:t>
              </a:r>
              <a:r>
                <a:rPr kumimoji="1" lang="en-US" altLang="zh-CN" sz="15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//github.com/zyding1983/datamining</a:t>
              </a:r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1C1EE3AE-6A9C-4868-9527-19EF7EB5B7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329" y="6422528"/>
              <a:ext cx="242702" cy="242702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12B553A3-3229-4CF4-A7F1-BB831DB5EEB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8512" y="6403941"/>
              <a:ext cx="279876" cy="279876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CAEC7AD8-3298-4414-85DC-586BBE803B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9974" y="6435217"/>
              <a:ext cx="217324" cy="217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245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4575498-5B68-4A76-96EE-4323497992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4038600"/>
          </a:xfrm>
          <a:prstGeom prst="rect">
            <a:avLst/>
          </a:prstGeom>
        </p:spPr>
      </p:pic>
      <p:sp>
        <p:nvSpPr>
          <p:cNvPr id="4" name="矩形 4">
            <a:extLst>
              <a:ext uri="{FF2B5EF4-FFF2-40B4-BE49-F238E27FC236}">
                <a16:creationId xmlns:a16="http://schemas.microsoft.com/office/drawing/2014/main" id="{924BD621-5C8E-46C9-B00B-820B3C5F4330}"/>
              </a:ext>
            </a:extLst>
          </p:cNvPr>
          <p:cNvSpPr/>
          <p:nvPr userDrawn="1"/>
        </p:nvSpPr>
        <p:spPr>
          <a:xfrm flipH="1">
            <a:off x="0" y="3329513"/>
            <a:ext cx="9144000" cy="2025594"/>
          </a:xfrm>
          <a:custGeom>
            <a:avLst/>
            <a:gdLst>
              <a:gd name="connsiteX0" fmla="*/ 0 w 9144010"/>
              <a:gd name="connsiteY0" fmla="*/ 0 h 2964150"/>
              <a:gd name="connsiteX1" fmla="*/ 9144010 w 9144010"/>
              <a:gd name="connsiteY1" fmla="*/ 0 h 2964150"/>
              <a:gd name="connsiteX2" fmla="*/ 9144010 w 9144010"/>
              <a:gd name="connsiteY2" fmla="*/ 2964150 h 2964150"/>
              <a:gd name="connsiteX3" fmla="*/ 0 w 9144010"/>
              <a:gd name="connsiteY3" fmla="*/ 2964150 h 2964150"/>
              <a:gd name="connsiteX4" fmla="*/ 0 w 9144010"/>
              <a:gd name="connsiteY4" fmla="*/ 0 h 2964150"/>
              <a:gd name="connsiteX0-1" fmla="*/ 0 w 9144010"/>
              <a:gd name="connsiteY0-2" fmla="*/ 0 h 2964150"/>
              <a:gd name="connsiteX1-3" fmla="*/ 9144010 w 9144010"/>
              <a:gd name="connsiteY1-4" fmla="*/ 0 h 2964150"/>
              <a:gd name="connsiteX2-5" fmla="*/ 9144010 w 9144010"/>
              <a:gd name="connsiteY2-6" fmla="*/ 2964150 h 2964150"/>
              <a:gd name="connsiteX3-7" fmla="*/ 0 w 9144010"/>
              <a:gd name="connsiteY3-8" fmla="*/ 2964150 h 2964150"/>
              <a:gd name="connsiteX4-9" fmla="*/ 0 w 9144010"/>
              <a:gd name="connsiteY4-10" fmla="*/ 0 h 2964150"/>
              <a:gd name="connsiteX0-11" fmla="*/ 0 w 9144010"/>
              <a:gd name="connsiteY0-12" fmla="*/ 0 h 2964150"/>
              <a:gd name="connsiteX1-13" fmla="*/ 9144010 w 9144010"/>
              <a:gd name="connsiteY1-14" fmla="*/ 0 h 2964150"/>
              <a:gd name="connsiteX2-15" fmla="*/ 9144010 w 9144010"/>
              <a:gd name="connsiteY2-16" fmla="*/ 2964150 h 2964150"/>
              <a:gd name="connsiteX3-17" fmla="*/ 0 w 9144010"/>
              <a:gd name="connsiteY3-18" fmla="*/ 2964150 h 2964150"/>
              <a:gd name="connsiteX4-19" fmla="*/ 0 w 9144010"/>
              <a:gd name="connsiteY4-20" fmla="*/ 0 h 2964150"/>
              <a:gd name="connsiteX0-21" fmla="*/ 0 w 9144010"/>
              <a:gd name="connsiteY0-22" fmla="*/ 0 h 2964150"/>
              <a:gd name="connsiteX1-23" fmla="*/ 9144010 w 9144010"/>
              <a:gd name="connsiteY1-24" fmla="*/ 0 h 2964150"/>
              <a:gd name="connsiteX2-25" fmla="*/ 9144010 w 9144010"/>
              <a:gd name="connsiteY2-26" fmla="*/ 2964150 h 2964150"/>
              <a:gd name="connsiteX3-27" fmla="*/ 0 w 9144010"/>
              <a:gd name="connsiteY3-28" fmla="*/ 2964150 h 2964150"/>
              <a:gd name="connsiteX4-29" fmla="*/ 0 w 9144010"/>
              <a:gd name="connsiteY4-30" fmla="*/ 0 h 2964150"/>
              <a:gd name="connsiteX0-31" fmla="*/ 0 w 9144010"/>
              <a:gd name="connsiteY0-32" fmla="*/ 0 h 2964150"/>
              <a:gd name="connsiteX1-33" fmla="*/ 9144010 w 9144010"/>
              <a:gd name="connsiteY1-34" fmla="*/ 0 h 2964150"/>
              <a:gd name="connsiteX2-35" fmla="*/ 9144010 w 9144010"/>
              <a:gd name="connsiteY2-36" fmla="*/ 2964150 h 2964150"/>
              <a:gd name="connsiteX3-37" fmla="*/ 0 w 9144010"/>
              <a:gd name="connsiteY3-38" fmla="*/ 2964150 h 2964150"/>
              <a:gd name="connsiteX4-39" fmla="*/ 0 w 9144010"/>
              <a:gd name="connsiteY4-40" fmla="*/ 0 h 29641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144010" h="2964150">
                <a:moveTo>
                  <a:pt x="0" y="0"/>
                </a:moveTo>
                <a:cubicBezTo>
                  <a:pt x="2346039" y="216256"/>
                  <a:pt x="5809680" y="2235659"/>
                  <a:pt x="9144010" y="0"/>
                </a:cubicBezTo>
                <a:lnTo>
                  <a:pt x="9144010" y="2964150"/>
                </a:lnTo>
                <a:lnTo>
                  <a:pt x="0" y="29641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6600"/>
              </a:gs>
              <a:gs pos="100000">
                <a:srgbClr val="FF99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4F4A0A4B-8327-4A2B-A10E-6DB97B6D05B1}"/>
              </a:ext>
            </a:extLst>
          </p:cNvPr>
          <p:cNvSpPr/>
          <p:nvPr userDrawn="1"/>
        </p:nvSpPr>
        <p:spPr>
          <a:xfrm flipH="1">
            <a:off x="0" y="3560897"/>
            <a:ext cx="9144000" cy="3297103"/>
          </a:xfrm>
          <a:custGeom>
            <a:avLst/>
            <a:gdLst>
              <a:gd name="connsiteX0" fmla="*/ 9144000 w 9144000"/>
              <a:gd name="connsiteY0" fmla="*/ 0 h 3297103"/>
              <a:gd name="connsiteX1" fmla="*/ 0 w 9144000"/>
              <a:gd name="connsiteY1" fmla="*/ 0 h 3297103"/>
              <a:gd name="connsiteX2" fmla="*/ 0 w 9144000"/>
              <a:gd name="connsiteY2" fmla="*/ 1855879 h 3297103"/>
              <a:gd name="connsiteX3" fmla="*/ 0 w 9144000"/>
              <a:gd name="connsiteY3" fmla="*/ 3297103 h 3297103"/>
              <a:gd name="connsiteX4" fmla="*/ 9144000 w 9144000"/>
              <a:gd name="connsiteY4" fmla="*/ 3297103 h 3297103"/>
              <a:gd name="connsiteX5" fmla="*/ 9144000 w 9144000"/>
              <a:gd name="connsiteY5" fmla="*/ 1855879 h 3297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3297103">
                <a:moveTo>
                  <a:pt x="9144000" y="0"/>
                </a:moveTo>
                <a:cubicBezTo>
                  <a:pt x="5994400" y="1526702"/>
                  <a:pt x="3048000" y="0"/>
                  <a:pt x="0" y="0"/>
                </a:cubicBezTo>
                <a:lnTo>
                  <a:pt x="0" y="1855879"/>
                </a:lnTo>
                <a:lnTo>
                  <a:pt x="0" y="3297103"/>
                </a:lnTo>
                <a:lnTo>
                  <a:pt x="9144000" y="3297103"/>
                </a:lnTo>
                <a:lnTo>
                  <a:pt x="9144000" y="1855879"/>
                </a:lnTo>
                <a:close/>
              </a:path>
            </a:pathLst>
          </a:custGeom>
          <a:solidFill>
            <a:srgbClr val="13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1FDC179-14B0-4BD2-990A-C7C6C80AC28D}"/>
              </a:ext>
            </a:extLst>
          </p:cNvPr>
          <p:cNvCxnSpPr/>
          <p:nvPr userDrawn="1"/>
        </p:nvCxnSpPr>
        <p:spPr>
          <a:xfrm>
            <a:off x="2097809" y="5463114"/>
            <a:ext cx="4948383" cy="0"/>
          </a:xfrm>
          <a:prstGeom prst="line">
            <a:avLst/>
          </a:prstGeom>
          <a:ln>
            <a:solidFill>
              <a:srgbClr val="FFFFFF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53E6369A-7D52-43ED-9952-4CF062B81771}"/>
              </a:ext>
            </a:extLst>
          </p:cNvPr>
          <p:cNvSpPr/>
          <p:nvPr userDrawn="1"/>
        </p:nvSpPr>
        <p:spPr>
          <a:xfrm>
            <a:off x="2408910" y="4444720"/>
            <a:ext cx="4445448" cy="18298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4000" b="1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  <a:sym typeface="+mn-ea"/>
              </a:rPr>
              <a:t>Any Questions</a:t>
            </a:r>
            <a:r>
              <a:rPr kumimoji="1" lang="zh-CN" altLang="en-US" sz="4000" b="1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  <a:sym typeface="+mn-ea"/>
              </a:rPr>
              <a:t>？</a:t>
            </a: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000" b="1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  <a:sym typeface="+mn-ea"/>
              </a:rPr>
              <a:t>谢   谢！</a:t>
            </a:r>
          </a:p>
        </p:txBody>
      </p:sp>
    </p:spTree>
    <p:extLst>
      <p:ext uri="{BB962C8B-B14F-4D97-AF65-F5344CB8AC3E}">
        <p14:creationId xmlns:p14="http://schemas.microsoft.com/office/powerpoint/2010/main" val="96287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4575498-5B68-4A76-96EE-4323497992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4038600"/>
          </a:xfrm>
          <a:prstGeom prst="rect">
            <a:avLst/>
          </a:prstGeom>
        </p:spPr>
      </p:pic>
      <p:sp>
        <p:nvSpPr>
          <p:cNvPr id="4" name="矩形 4">
            <a:extLst>
              <a:ext uri="{FF2B5EF4-FFF2-40B4-BE49-F238E27FC236}">
                <a16:creationId xmlns:a16="http://schemas.microsoft.com/office/drawing/2014/main" id="{924BD621-5C8E-46C9-B00B-820B3C5F4330}"/>
              </a:ext>
            </a:extLst>
          </p:cNvPr>
          <p:cNvSpPr/>
          <p:nvPr userDrawn="1"/>
        </p:nvSpPr>
        <p:spPr>
          <a:xfrm flipH="1">
            <a:off x="0" y="3329513"/>
            <a:ext cx="9144000" cy="2025594"/>
          </a:xfrm>
          <a:custGeom>
            <a:avLst/>
            <a:gdLst>
              <a:gd name="connsiteX0" fmla="*/ 0 w 9144010"/>
              <a:gd name="connsiteY0" fmla="*/ 0 h 2964150"/>
              <a:gd name="connsiteX1" fmla="*/ 9144010 w 9144010"/>
              <a:gd name="connsiteY1" fmla="*/ 0 h 2964150"/>
              <a:gd name="connsiteX2" fmla="*/ 9144010 w 9144010"/>
              <a:gd name="connsiteY2" fmla="*/ 2964150 h 2964150"/>
              <a:gd name="connsiteX3" fmla="*/ 0 w 9144010"/>
              <a:gd name="connsiteY3" fmla="*/ 2964150 h 2964150"/>
              <a:gd name="connsiteX4" fmla="*/ 0 w 9144010"/>
              <a:gd name="connsiteY4" fmla="*/ 0 h 2964150"/>
              <a:gd name="connsiteX0-1" fmla="*/ 0 w 9144010"/>
              <a:gd name="connsiteY0-2" fmla="*/ 0 h 2964150"/>
              <a:gd name="connsiteX1-3" fmla="*/ 9144010 w 9144010"/>
              <a:gd name="connsiteY1-4" fmla="*/ 0 h 2964150"/>
              <a:gd name="connsiteX2-5" fmla="*/ 9144010 w 9144010"/>
              <a:gd name="connsiteY2-6" fmla="*/ 2964150 h 2964150"/>
              <a:gd name="connsiteX3-7" fmla="*/ 0 w 9144010"/>
              <a:gd name="connsiteY3-8" fmla="*/ 2964150 h 2964150"/>
              <a:gd name="connsiteX4-9" fmla="*/ 0 w 9144010"/>
              <a:gd name="connsiteY4-10" fmla="*/ 0 h 2964150"/>
              <a:gd name="connsiteX0-11" fmla="*/ 0 w 9144010"/>
              <a:gd name="connsiteY0-12" fmla="*/ 0 h 2964150"/>
              <a:gd name="connsiteX1-13" fmla="*/ 9144010 w 9144010"/>
              <a:gd name="connsiteY1-14" fmla="*/ 0 h 2964150"/>
              <a:gd name="connsiteX2-15" fmla="*/ 9144010 w 9144010"/>
              <a:gd name="connsiteY2-16" fmla="*/ 2964150 h 2964150"/>
              <a:gd name="connsiteX3-17" fmla="*/ 0 w 9144010"/>
              <a:gd name="connsiteY3-18" fmla="*/ 2964150 h 2964150"/>
              <a:gd name="connsiteX4-19" fmla="*/ 0 w 9144010"/>
              <a:gd name="connsiteY4-20" fmla="*/ 0 h 2964150"/>
              <a:gd name="connsiteX0-21" fmla="*/ 0 w 9144010"/>
              <a:gd name="connsiteY0-22" fmla="*/ 0 h 2964150"/>
              <a:gd name="connsiteX1-23" fmla="*/ 9144010 w 9144010"/>
              <a:gd name="connsiteY1-24" fmla="*/ 0 h 2964150"/>
              <a:gd name="connsiteX2-25" fmla="*/ 9144010 w 9144010"/>
              <a:gd name="connsiteY2-26" fmla="*/ 2964150 h 2964150"/>
              <a:gd name="connsiteX3-27" fmla="*/ 0 w 9144010"/>
              <a:gd name="connsiteY3-28" fmla="*/ 2964150 h 2964150"/>
              <a:gd name="connsiteX4-29" fmla="*/ 0 w 9144010"/>
              <a:gd name="connsiteY4-30" fmla="*/ 0 h 2964150"/>
              <a:gd name="connsiteX0-31" fmla="*/ 0 w 9144010"/>
              <a:gd name="connsiteY0-32" fmla="*/ 0 h 2964150"/>
              <a:gd name="connsiteX1-33" fmla="*/ 9144010 w 9144010"/>
              <a:gd name="connsiteY1-34" fmla="*/ 0 h 2964150"/>
              <a:gd name="connsiteX2-35" fmla="*/ 9144010 w 9144010"/>
              <a:gd name="connsiteY2-36" fmla="*/ 2964150 h 2964150"/>
              <a:gd name="connsiteX3-37" fmla="*/ 0 w 9144010"/>
              <a:gd name="connsiteY3-38" fmla="*/ 2964150 h 2964150"/>
              <a:gd name="connsiteX4-39" fmla="*/ 0 w 9144010"/>
              <a:gd name="connsiteY4-40" fmla="*/ 0 h 29641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144010" h="2964150">
                <a:moveTo>
                  <a:pt x="0" y="0"/>
                </a:moveTo>
                <a:cubicBezTo>
                  <a:pt x="2346039" y="216256"/>
                  <a:pt x="5809680" y="2235659"/>
                  <a:pt x="9144010" y="0"/>
                </a:cubicBezTo>
                <a:lnTo>
                  <a:pt x="9144010" y="2964150"/>
                </a:lnTo>
                <a:lnTo>
                  <a:pt x="0" y="29641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6600"/>
              </a:gs>
              <a:gs pos="100000">
                <a:srgbClr val="FF99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4F4A0A4B-8327-4A2B-A10E-6DB97B6D05B1}"/>
              </a:ext>
            </a:extLst>
          </p:cNvPr>
          <p:cNvSpPr/>
          <p:nvPr userDrawn="1"/>
        </p:nvSpPr>
        <p:spPr>
          <a:xfrm flipH="1">
            <a:off x="0" y="3560897"/>
            <a:ext cx="9144000" cy="3297103"/>
          </a:xfrm>
          <a:custGeom>
            <a:avLst/>
            <a:gdLst>
              <a:gd name="connsiteX0" fmla="*/ 9144000 w 9144000"/>
              <a:gd name="connsiteY0" fmla="*/ 0 h 3297103"/>
              <a:gd name="connsiteX1" fmla="*/ 0 w 9144000"/>
              <a:gd name="connsiteY1" fmla="*/ 0 h 3297103"/>
              <a:gd name="connsiteX2" fmla="*/ 0 w 9144000"/>
              <a:gd name="connsiteY2" fmla="*/ 1855879 h 3297103"/>
              <a:gd name="connsiteX3" fmla="*/ 0 w 9144000"/>
              <a:gd name="connsiteY3" fmla="*/ 3297103 h 3297103"/>
              <a:gd name="connsiteX4" fmla="*/ 9144000 w 9144000"/>
              <a:gd name="connsiteY4" fmla="*/ 3297103 h 3297103"/>
              <a:gd name="connsiteX5" fmla="*/ 9144000 w 9144000"/>
              <a:gd name="connsiteY5" fmla="*/ 1855879 h 3297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3297103">
                <a:moveTo>
                  <a:pt x="9144000" y="0"/>
                </a:moveTo>
                <a:cubicBezTo>
                  <a:pt x="5994400" y="1526702"/>
                  <a:pt x="3048000" y="0"/>
                  <a:pt x="0" y="0"/>
                </a:cubicBezTo>
                <a:lnTo>
                  <a:pt x="0" y="1855879"/>
                </a:lnTo>
                <a:lnTo>
                  <a:pt x="0" y="3297103"/>
                </a:lnTo>
                <a:lnTo>
                  <a:pt x="9144000" y="3297103"/>
                </a:lnTo>
                <a:lnTo>
                  <a:pt x="9144000" y="1855879"/>
                </a:lnTo>
                <a:close/>
              </a:path>
            </a:pathLst>
          </a:custGeom>
          <a:solidFill>
            <a:srgbClr val="13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D1BB0A9-3F86-4B62-AA40-ECAAE8F33AB9}"/>
              </a:ext>
            </a:extLst>
          </p:cNvPr>
          <p:cNvGrpSpPr/>
          <p:nvPr userDrawn="1"/>
        </p:nvGrpSpPr>
        <p:grpSpPr>
          <a:xfrm>
            <a:off x="574379" y="4701128"/>
            <a:ext cx="7989554" cy="1504743"/>
            <a:chOff x="1118962" y="4467938"/>
            <a:chExt cx="4145537" cy="2218976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35EADA8-EA3D-4E7C-8208-07D2FAD11A74}"/>
                </a:ext>
              </a:extLst>
            </p:cNvPr>
            <p:cNvSpPr/>
            <p:nvPr userDrawn="1"/>
          </p:nvSpPr>
          <p:spPr>
            <a:xfrm>
              <a:off x="1118962" y="4881937"/>
              <a:ext cx="1384994" cy="18049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1354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13548C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3253D45-8E2D-4D7F-A511-11AC876F35C6}"/>
                </a:ext>
              </a:extLst>
            </p:cNvPr>
            <p:cNvSpPr/>
            <p:nvPr userDrawn="1"/>
          </p:nvSpPr>
          <p:spPr>
            <a:xfrm>
              <a:off x="2499232" y="4881937"/>
              <a:ext cx="1384994" cy="18049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1354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13548C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3258F64-DDEC-48D8-91B4-DED7EA87C312}"/>
                </a:ext>
              </a:extLst>
            </p:cNvPr>
            <p:cNvSpPr/>
            <p:nvPr userDrawn="1"/>
          </p:nvSpPr>
          <p:spPr>
            <a:xfrm>
              <a:off x="3879505" y="4881937"/>
              <a:ext cx="1384994" cy="18049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1354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13548C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708F2DC-68A3-4F89-8E69-141DB44D2698}"/>
                </a:ext>
              </a:extLst>
            </p:cNvPr>
            <p:cNvSpPr/>
            <p:nvPr userDrawn="1"/>
          </p:nvSpPr>
          <p:spPr>
            <a:xfrm>
              <a:off x="1123683" y="5565222"/>
              <a:ext cx="1383225" cy="72618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600" b="1" i="0" u="none" strike="noStrike" kern="1200" cap="none" spc="0" normalizeH="0" baseline="0" noProof="0">
                  <a:ln>
                    <a:noFill/>
                  </a:ln>
                  <a:solidFill>
                    <a:srgbClr val="13548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基于概念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20F0DC9-8D1C-4F7D-9F3B-5D346DC5A875}"/>
                </a:ext>
              </a:extLst>
            </p:cNvPr>
            <p:cNvSpPr/>
            <p:nvPr userDrawn="1"/>
          </p:nvSpPr>
          <p:spPr>
            <a:xfrm>
              <a:off x="2503953" y="5565222"/>
              <a:ext cx="1383225" cy="72618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6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频繁项挖掘算法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96B452C-1792-4CDF-8E3E-A02293C97908}"/>
                </a:ext>
              </a:extLst>
            </p:cNvPr>
            <p:cNvSpPr/>
            <p:nvPr userDrawn="1"/>
          </p:nvSpPr>
          <p:spPr>
            <a:xfrm>
              <a:off x="3879502" y="5565222"/>
              <a:ext cx="1383225" cy="72618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6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关联分析的评估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BC274980-C854-4099-B0A5-8191EC77E850}"/>
                </a:ext>
              </a:extLst>
            </p:cNvPr>
            <p:cNvSpPr txBox="1"/>
            <p:nvPr userDrawn="1"/>
          </p:nvSpPr>
          <p:spPr>
            <a:xfrm>
              <a:off x="4426303" y="4491022"/>
              <a:ext cx="291397" cy="828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rgbClr val="FFFFFF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1200" cap="none" spc="75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等线" panose="02010600030101010101" charset="-122"/>
                  <a:cs typeface="+mn-cs"/>
                </a:rPr>
                <a:t>03</a:t>
              </a:r>
              <a:endParaRPr kumimoji="1" lang="zh-CN" altLang="en-US" sz="2400" b="1" i="0" u="none" strike="noStrike" kern="1200" cap="none" spc="7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BDD26CC-6000-4BBA-B26B-38C3826FC6AC}"/>
                </a:ext>
              </a:extLst>
            </p:cNvPr>
            <p:cNvSpPr txBox="1"/>
            <p:nvPr userDrawn="1"/>
          </p:nvSpPr>
          <p:spPr>
            <a:xfrm>
              <a:off x="3046030" y="4491022"/>
              <a:ext cx="291397" cy="828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rgbClr val="FFFFFF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1200" cap="none" spc="75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等线" panose="02010600030101010101" charset="-122"/>
                  <a:cs typeface="+mn-cs"/>
                </a:rPr>
                <a:t>02</a:t>
              </a:r>
              <a:endParaRPr kumimoji="1" lang="zh-CN" altLang="en-US" sz="2400" b="1" i="0" u="none" strike="noStrike" kern="1200" cap="none" spc="7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1F42B5A-5687-473A-BF4A-F1DC06576F65}"/>
                </a:ext>
              </a:extLst>
            </p:cNvPr>
            <p:cNvSpPr txBox="1"/>
            <p:nvPr userDrawn="1"/>
          </p:nvSpPr>
          <p:spPr>
            <a:xfrm>
              <a:off x="1665760" y="4467938"/>
              <a:ext cx="291397" cy="828000"/>
            </a:xfrm>
            <a:prstGeom prst="ellipse">
              <a:avLst/>
            </a:prstGeom>
            <a:solidFill>
              <a:srgbClr val="13548C"/>
            </a:solidFill>
            <a:ln w="38100">
              <a:solidFill>
                <a:srgbClr val="FFFFFF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1200" cap="none" spc="75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等线" panose="02010600030101010101" charset="-122"/>
                  <a:cs typeface="+mn-cs"/>
                </a:rPr>
                <a:t>01</a:t>
              </a:r>
              <a:endParaRPr kumimoji="1" lang="zh-CN" altLang="en-US" sz="2400" b="1" i="0" u="none" strike="noStrike" kern="1200" cap="none" spc="7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等线" panose="02010600030101010101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8901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4575498-5B68-4A76-96EE-4323497992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4038600"/>
          </a:xfrm>
          <a:prstGeom prst="rect">
            <a:avLst/>
          </a:prstGeom>
        </p:spPr>
      </p:pic>
      <p:sp>
        <p:nvSpPr>
          <p:cNvPr id="4" name="矩形 4">
            <a:extLst>
              <a:ext uri="{FF2B5EF4-FFF2-40B4-BE49-F238E27FC236}">
                <a16:creationId xmlns:a16="http://schemas.microsoft.com/office/drawing/2014/main" id="{924BD621-5C8E-46C9-B00B-820B3C5F4330}"/>
              </a:ext>
            </a:extLst>
          </p:cNvPr>
          <p:cNvSpPr/>
          <p:nvPr userDrawn="1"/>
        </p:nvSpPr>
        <p:spPr>
          <a:xfrm flipH="1">
            <a:off x="0" y="3329513"/>
            <a:ext cx="9144000" cy="2025594"/>
          </a:xfrm>
          <a:custGeom>
            <a:avLst/>
            <a:gdLst>
              <a:gd name="connsiteX0" fmla="*/ 0 w 9144010"/>
              <a:gd name="connsiteY0" fmla="*/ 0 h 2964150"/>
              <a:gd name="connsiteX1" fmla="*/ 9144010 w 9144010"/>
              <a:gd name="connsiteY1" fmla="*/ 0 h 2964150"/>
              <a:gd name="connsiteX2" fmla="*/ 9144010 w 9144010"/>
              <a:gd name="connsiteY2" fmla="*/ 2964150 h 2964150"/>
              <a:gd name="connsiteX3" fmla="*/ 0 w 9144010"/>
              <a:gd name="connsiteY3" fmla="*/ 2964150 h 2964150"/>
              <a:gd name="connsiteX4" fmla="*/ 0 w 9144010"/>
              <a:gd name="connsiteY4" fmla="*/ 0 h 2964150"/>
              <a:gd name="connsiteX0-1" fmla="*/ 0 w 9144010"/>
              <a:gd name="connsiteY0-2" fmla="*/ 0 h 2964150"/>
              <a:gd name="connsiteX1-3" fmla="*/ 9144010 w 9144010"/>
              <a:gd name="connsiteY1-4" fmla="*/ 0 h 2964150"/>
              <a:gd name="connsiteX2-5" fmla="*/ 9144010 w 9144010"/>
              <a:gd name="connsiteY2-6" fmla="*/ 2964150 h 2964150"/>
              <a:gd name="connsiteX3-7" fmla="*/ 0 w 9144010"/>
              <a:gd name="connsiteY3-8" fmla="*/ 2964150 h 2964150"/>
              <a:gd name="connsiteX4-9" fmla="*/ 0 w 9144010"/>
              <a:gd name="connsiteY4-10" fmla="*/ 0 h 2964150"/>
              <a:gd name="connsiteX0-11" fmla="*/ 0 w 9144010"/>
              <a:gd name="connsiteY0-12" fmla="*/ 0 h 2964150"/>
              <a:gd name="connsiteX1-13" fmla="*/ 9144010 w 9144010"/>
              <a:gd name="connsiteY1-14" fmla="*/ 0 h 2964150"/>
              <a:gd name="connsiteX2-15" fmla="*/ 9144010 w 9144010"/>
              <a:gd name="connsiteY2-16" fmla="*/ 2964150 h 2964150"/>
              <a:gd name="connsiteX3-17" fmla="*/ 0 w 9144010"/>
              <a:gd name="connsiteY3-18" fmla="*/ 2964150 h 2964150"/>
              <a:gd name="connsiteX4-19" fmla="*/ 0 w 9144010"/>
              <a:gd name="connsiteY4-20" fmla="*/ 0 h 2964150"/>
              <a:gd name="connsiteX0-21" fmla="*/ 0 w 9144010"/>
              <a:gd name="connsiteY0-22" fmla="*/ 0 h 2964150"/>
              <a:gd name="connsiteX1-23" fmla="*/ 9144010 w 9144010"/>
              <a:gd name="connsiteY1-24" fmla="*/ 0 h 2964150"/>
              <a:gd name="connsiteX2-25" fmla="*/ 9144010 w 9144010"/>
              <a:gd name="connsiteY2-26" fmla="*/ 2964150 h 2964150"/>
              <a:gd name="connsiteX3-27" fmla="*/ 0 w 9144010"/>
              <a:gd name="connsiteY3-28" fmla="*/ 2964150 h 2964150"/>
              <a:gd name="connsiteX4-29" fmla="*/ 0 w 9144010"/>
              <a:gd name="connsiteY4-30" fmla="*/ 0 h 2964150"/>
              <a:gd name="connsiteX0-31" fmla="*/ 0 w 9144010"/>
              <a:gd name="connsiteY0-32" fmla="*/ 0 h 2964150"/>
              <a:gd name="connsiteX1-33" fmla="*/ 9144010 w 9144010"/>
              <a:gd name="connsiteY1-34" fmla="*/ 0 h 2964150"/>
              <a:gd name="connsiteX2-35" fmla="*/ 9144010 w 9144010"/>
              <a:gd name="connsiteY2-36" fmla="*/ 2964150 h 2964150"/>
              <a:gd name="connsiteX3-37" fmla="*/ 0 w 9144010"/>
              <a:gd name="connsiteY3-38" fmla="*/ 2964150 h 2964150"/>
              <a:gd name="connsiteX4-39" fmla="*/ 0 w 9144010"/>
              <a:gd name="connsiteY4-40" fmla="*/ 0 h 29641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144010" h="2964150">
                <a:moveTo>
                  <a:pt x="0" y="0"/>
                </a:moveTo>
                <a:cubicBezTo>
                  <a:pt x="2346039" y="216256"/>
                  <a:pt x="5809680" y="2235659"/>
                  <a:pt x="9144010" y="0"/>
                </a:cubicBezTo>
                <a:lnTo>
                  <a:pt x="9144010" y="2964150"/>
                </a:lnTo>
                <a:lnTo>
                  <a:pt x="0" y="29641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6600"/>
              </a:gs>
              <a:gs pos="100000">
                <a:srgbClr val="FF99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4F4A0A4B-8327-4A2B-A10E-6DB97B6D05B1}"/>
              </a:ext>
            </a:extLst>
          </p:cNvPr>
          <p:cNvSpPr/>
          <p:nvPr userDrawn="1"/>
        </p:nvSpPr>
        <p:spPr>
          <a:xfrm flipH="1">
            <a:off x="0" y="3560897"/>
            <a:ext cx="9144000" cy="3297103"/>
          </a:xfrm>
          <a:custGeom>
            <a:avLst/>
            <a:gdLst>
              <a:gd name="connsiteX0" fmla="*/ 9144000 w 9144000"/>
              <a:gd name="connsiteY0" fmla="*/ 0 h 3297103"/>
              <a:gd name="connsiteX1" fmla="*/ 0 w 9144000"/>
              <a:gd name="connsiteY1" fmla="*/ 0 h 3297103"/>
              <a:gd name="connsiteX2" fmla="*/ 0 w 9144000"/>
              <a:gd name="connsiteY2" fmla="*/ 1855879 h 3297103"/>
              <a:gd name="connsiteX3" fmla="*/ 0 w 9144000"/>
              <a:gd name="connsiteY3" fmla="*/ 3297103 h 3297103"/>
              <a:gd name="connsiteX4" fmla="*/ 9144000 w 9144000"/>
              <a:gd name="connsiteY4" fmla="*/ 3297103 h 3297103"/>
              <a:gd name="connsiteX5" fmla="*/ 9144000 w 9144000"/>
              <a:gd name="connsiteY5" fmla="*/ 1855879 h 3297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3297103">
                <a:moveTo>
                  <a:pt x="9144000" y="0"/>
                </a:moveTo>
                <a:cubicBezTo>
                  <a:pt x="5994400" y="1526702"/>
                  <a:pt x="3048000" y="0"/>
                  <a:pt x="0" y="0"/>
                </a:cubicBezTo>
                <a:lnTo>
                  <a:pt x="0" y="1855879"/>
                </a:lnTo>
                <a:lnTo>
                  <a:pt x="0" y="3297103"/>
                </a:lnTo>
                <a:lnTo>
                  <a:pt x="9144000" y="3297103"/>
                </a:lnTo>
                <a:lnTo>
                  <a:pt x="9144000" y="1855879"/>
                </a:lnTo>
                <a:close/>
              </a:path>
            </a:pathLst>
          </a:custGeom>
          <a:solidFill>
            <a:srgbClr val="13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D1BB0A9-3F86-4B62-AA40-ECAAE8F33AB9}"/>
              </a:ext>
            </a:extLst>
          </p:cNvPr>
          <p:cNvGrpSpPr/>
          <p:nvPr userDrawn="1"/>
        </p:nvGrpSpPr>
        <p:grpSpPr>
          <a:xfrm>
            <a:off x="574379" y="4701128"/>
            <a:ext cx="7989554" cy="1504743"/>
            <a:chOff x="1118962" y="4467938"/>
            <a:chExt cx="4145537" cy="2218976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35EADA8-EA3D-4E7C-8208-07D2FAD11A74}"/>
                </a:ext>
              </a:extLst>
            </p:cNvPr>
            <p:cNvSpPr/>
            <p:nvPr userDrawn="1"/>
          </p:nvSpPr>
          <p:spPr>
            <a:xfrm>
              <a:off x="1118962" y="4881937"/>
              <a:ext cx="1384994" cy="18049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1354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13548C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3253D45-8E2D-4D7F-A511-11AC876F35C6}"/>
                </a:ext>
              </a:extLst>
            </p:cNvPr>
            <p:cNvSpPr/>
            <p:nvPr userDrawn="1"/>
          </p:nvSpPr>
          <p:spPr>
            <a:xfrm>
              <a:off x="2499232" y="4881937"/>
              <a:ext cx="1384994" cy="18049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1354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13548C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3258F64-DDEC-48D8-91B4-DED7EA87C312}"/>
                </a:ext>
              </a:extLst>
            </p:cNvPr>
            <p:cNvSpPr/>
            <p:nvPr userDrawn="1"/>
          </p:nvSpPr>
          <p:spPr>
            <a:xfrm>
              <a:off x="3879505" y="4881937"/>
              <a:ext cx="1384994" cy="18049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1354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13548C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708F2DC-68A3-4F89-8E69-141DB44D2698}"/>
                </a:ext>
              </a:extLst>
            </p:cNvPr>
            <p:cNvSpPr/>
            <p:nvPr userDrawn="1"/>
          </p:nvSpPr>
          <p:spPr>
            <a:xfrm>
              <a:off x="1123683" y="5565222"/>
              <a:ext cx="1383225" cy="72618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6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基于概念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20F0DC9-8D1C-4F7D-9F3B-5D346DC5A875}"/>
                </a:ext>
              </a:extLst>
            </p:cNvPr>
            <p:cNvSpPr/>
            <p:nvPr userDrawn="1"/>
          </p:nvSpPr>
          <p:spPr>
            <a:xfrm>
              <a:off x="2503953" y="5565222"/>
              <a:ext cx="1383225" cy="72618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600" b="1" i="0" u="none" strike="noStrike" kern="1200" cap="none" spc="0" normalizeH="0" baseline="0" noProof="0">
                  <a:ln>
                    <a:noFill/>
                  </a:ln>
                  <a:solidFill>
                    <a:srgbClr val="13548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频繁项挖掘算法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96B452C-1792-4CDF-8E3E-A02293C97908}"/>
                </a:ext>
              </a:extLst>
            </p:cNvPr>
            <p:cNvSpPr/>
            <p:nvPr userDrawn="1"/>
          </p:nvSpPr>
          <p:spPr>
            <a:xfrm>
              <a:off x="3879502" y="5565222"/>
              <a:ext cx="1383225" cy="72618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6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关联分析的评估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BC274980-C854-4099-B0A5-8191EC77E850}"/>
                </a:ext>
              </a:extLst>
            </p:cNvPr>
            <p:cNvSpPr txBox="1"/>
            <p:nvPr userDrawn="1"/>
          </p:nvSpPr>
          <p:spPr>
            <a:xfrm>
              <a:off x="4426303" y="4491022"/>
              <a:ext cx="291397" cy="828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rgbClr val="FFFFFF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1200" cap="none" spc="75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等线" panose="02010600030101010101" charset="-122"/>
                  <a:cs typeface="+mn-cs"/>
                </a:rPr>
                <a:t>03</a:t>
              </a:r>
              <a:endParaRPr kumimoji="1" lang="zh-CN" altLang="en-US" sz="2400" b="1" i="0" u="none" strike="noStrike" kern="1200" cap="none" spc="7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BDD26CC-6000-4BBA-B26B-38C3826FC6AC}"/>
                </a:ext>
              </a:extLst>
            </p:cNvPr>
            <p:cNvSpPr txBox="1"/>
            <p:nvPr userDrawn="1"/>
          </p:nvSpPr>
          <p:spPr>
            <a:xfrm>
              <a:off x="3046030" y="4491022"/>
              <a:ext cx="291397" cy="828000"/>
            </a:xfrm>
            <a:prstGeom prst="ellipse">
              <a:avLst/>
            </a:prstGeom>
            <a:solidFill>
              <a:srgbClr val="13548C"/>
            </a:solidFill>
            <a:ln w="38100">
              <a:solidFill>
                <a:srgbClr val="FFFFFF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1200" cap="none" spc="75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等线" panose="02010600030101010101" charset="-122"/>
                  <a:cs typeface="+mn-cs"/>
                </a:rPr>
                <a:t>02</a:t>
              </a:r>
              <a:endParaRPr kumimoji="1" lang="zh-CN" altLang="en-US" sz="2400" b="1" i="0" u="none" strike="noStrike" kern="1200" cap="none" spc="7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1F42B5A-5687-473A-BF4A-F1DC06576F65}"/>
                </a:ext>
              </a:extLst>
            </p:cNvPr>
            <p:cNvSpPr txBox="1"/>
            <p:nvPr userDrawn="1"/>
          </p:nvSpPr>
          <p:spPr>
            <a:xfrm>
              <a:off x="1665760" y="4467938"/>
              <a:ext cx="291397" cy="828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rgbClr val="FFFFFF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1200" cap="none" spc="75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等线" panose="02010600030101010101" charset="-122"/>
                  <a:cs typeface="+mn-cs"/>
                </a:rPr>
                <a:t>01</a:t>
              </a:r>
              <a:endParaRPr kumimoji="1" lang="zh-CN" altLang="en-US" sz="2400" b="1" i="0" u="none" strike="noStrike" kern="1200" cap="none" spc="7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等线" panose="02010600030101010101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0604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4575498-5B68-4A76-96EE-4323497992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4038600"/>
          </a:xfrm>
          <a:prstGeom prst="rect">
            <a:avLst/>
          </a:prstGeom>
        </p:spPr>
      </p:pic>
      <p:sp>
        <p:nvSpPr>
          <p:cNvPr id="4" name="矩形 4">
            <a:extLst>
              <a:ext uri="{FF2B5EF4-FFF2-40B4-BE49-F238E27FC236}">
                <a16:creationId xmlns:a16="http://schemas.microsoft.com/office/drawing/2014/main" id="{924BD621-5C8E-46C9-B00B-820B3C5F4330}"/>
              </a:ext>
            </a:extLst>
          </p:cNvPr>
          <p:cNvSpPr/>
          <p:nvPr userDrawn="1"/>
        </p:nvSpPr>
        <p:spPr>
          <a:xfrm flipH="1">
            <a:off x="0" y="3329513"/>
            <a:ext cx="9144000" cy="2025594"/>
          </a:xfrm>
          <a:custGeom>
            <a:avLst/>
            <a:gdLst>
              <a:gd name="connsiteX0" fmla="*/ 0 w 9144010"/>
              <a:gd name="connsiteY0" fmla="*/ 0 h 2964150"/>
              <a:gd name="connsiteX1" fmla="*/ 9144010 w 9144010"/>
              <a:gd name="connsiteY1" fmla="*/ 0 h 2964150"/>
              <a:gd name="connsiteX2" fmla="*/ 9144010 w 9144010"/>
              <a:gd name="connsiteY2" fmla="*/ 2964150 h 2964150"/>
              <a:gd name="connsiteX3" fmla="*/ 0 w 9144010"/>
              <a:gd name="connsiteY3" fmla="*/ 2964150 h 2964150"/>
              <a:gd name="connsiteX4" fmla="*/ 0 w 9144010"/>
              <a:gd name="connsiteY4" fmla="*/ 0 h 2964150"/>
              <a:gd name="connsiteX0-1" fmla="*/ 0 w 9144010"/>
              <a:gd name="connsiteY0-2" fmla="*/ 0 h 2964150"/>
              <a:gd name="connsiteX1-3" fmla="*/ 9144010 w 9144010"/>
              <a:gd name="connsiteY1-4" fmla="*/ 0 h 2964150"/>
              <a:gd name="connsiteX2-5" fmla="*/ 9144010 w 9144010"/>
              <a:gd name="connsiteY2-6" fmla="*/ 2964150 h 2964150"/>
              <a:gd name="connsiteX3-7" fmla="*/ 0 w 9144010"/>
              <a:gd name="connsiteY3-8" fmla="*/ 2964150 h 2964150"/>
              <a:gd name="connsiteX4-9" fmla="*/ 0 w 9144010"/>
              <a:gd name="connsiteY4-10" fmla="*/ 0 h 2964150"/>
              <a:gd name="connsiteX0-11" fmla="*/ 0 w 9144010"/>
              <a:gd name="connsiteY0-12" fmla="*/ 0 h 2964150"/>
              <a:gd name="connsiteX1-13" fmla="*/ 9144010 w 9144010"/>
              <a:gd name="connsiteY1-14" fmla="*/ 0 h 2964150"/>
              <a:gd name="connsiteX2-15" fmla="*/ 9144010 w 9144010"/>
              <a:gd name="connsiteY2-16" fmla="*/ 2964150 h 2964150"/>
              <a:gd name="connsiteX3-17" fmla="*/ 0 w 9144010"/>
              <a:gd name="connsiteY3-18" fmla="*/ 2964150 h 2964150"/>
              <a:gd name="connsiteX4-19" fmla="*/ 0 w 9144010"/>
              <a:gd name="connsiteY4-20" fmla="*/ 0 h 2964150"/>
              <a:gd name="connsiteX0-21" fmla="*/ 0 w 9144010"/>
              <a:gd name="connsiteY0-22" fmla="*/ 0 h 2964150"/>
              <a:gd name="connsiteX1-23" fmla="*/ 9144010 w 9144010"/>
              <a:gd name="connsiteY1-24" fmla="*/ 0 h 2964150"/>
              <a:gd name="connsiteX2-25" fmla="*/ 9144010 w 9144010"/>
              <a:gd name="connsiteY2-26" fmla="*/ 2964150 h 2964150"/>
              <a:gd name="connsiteX3-27" fmla="*/ 0 w 9144010"/>
              <a:gd name="connsiteY3-28" fmla="*/ 2964150 h 2964150"/>
              <a:gd name="connsiteX4-29" fmla="*/ 0 w 9144010"/>
              <a:gd name="connsiteY4-30" fmla="*/ 0 h 2964150"/>
              <a:gd name="connsiteX0-31" fmla="*/ 0 w 9144010"/>
              <a:gd name="connsiteY0-32" fmla="*/ 0 h 2964150"/>
              <a:gd name="connsiteX1-33" fmla="*/ 9144010 w 9144010"/>
              <a:gd name="connsiteY1-34" fmla="*/ 0 h 2964150"/>
              <a:gd name="connsiteX2-35" fmla="*/ 9144010 w 9144010"/>
              <a:gd name="connsiteY2-36" fmla="*/ 2964150 h 2964150"/>
              <a:gd name="connsiteX3-37" fmla="*/ 0 w 9144010"/>
              <a:gd name="connsiteY3-38" fmla="*/ 2964150 h 2964150"/>
              <a:gd name="connsiteX4-39" fmla="*/ 0 w 9144010"/>
              <a:gd name="connsiteY4-40" fmla="*/ 0 h 29641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144010" h="2964150">
                <a:moveTo>
                  <a:pt x="0" y="0"/>
                </a:moveTo>
                <a:cubicBezTo>
                  <a:pt x="2346039" y="216256"/>
                  <a:pt x="5809680" y="2235659"/>
                  <a:pt x="9144010" y="0"/>
                </a:cubicBezTo>
                <a:lnTo>
                  <a:pt x="9144010" y="2964150"/>
                </a:lnTo>
                <a:lnTo>
                  <a:pt x="0" y="29641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6600"/>
              </a:gs>
              <a:gs pos="100000">
                <a:srgbClr val="FF99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4F4A0A4B-8327-4A2B-A10E-6DB97B6D05B1}"/>
              </a:ext>
            </a:extLst>
          </p:cNvPr>
          <p:cNvSpPr/>
          <p:nvPr userDrawn="1"/>
        </p:nvSpPr>
        <p:spPr>
          <a:xfrm flipH="1">
            <a:off x="0" y="3560897"/>
            <a:ext cx="9144000" cy="3297103"/>
          </a:xfrm>
          <a:custGeom>
            <a:avLst/>
            <a:gdLst>
              <a:gd name="connsiteX0" fmla="*/ 9144000 w 9144000"/>
              <a:gd name="connsiteY0" fmla="*/ 0 h 3297103"/>
              <a:gd name="connsiteX1" fmla="*/ 0 w 9144000"/>
              <a:gd name="connsiteY1" fmla="*/ 0 h 3297103"/>
              <a:gd name="connsiteX2" fmla="*/ 0 w 9144000"/>
              <a:gd name="connsiteY2" fmla="*/ 1855879 h 3297103"/>
              <a:gd name="connsiteX3" fmla="*/ 0 w 9144000"/>
              <a:gd name="connsiteY3" fmla="*/ 3297103 h 3297103"/>
              <a:gd name="connsiteX4" fmla="*/ 9144000 w 9144000"/>
              <a:gd name="connsiteY4" fmla="*/ 3297103 h 3297103"/>
              <a:gd name="connsiteX5" fmla="*/ 9144000 w 9144000"/>
              <a:gd name="connsiteY5" fmla="*/ 1855879 h 3297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3297103">
                <a:moveTo>
                  <a:pt x="9144000" y="0"/>
                </a:moveTo>
                <a:cubicBezTo>
                  <a:pt x="5994400" y="1526702"/>
                  <a:pt x="3048000" y="0"/>
                  <a:pt x="0" y="0"/>
                </a:cubicBezTo>
                <a:lnTo>
                  <a:pt x="0" y="1855879"/>
                </a:lnTo>
                <a:lnTo>
                  <a:pt x="0" y="3297103"/>
                </a:lnTo>
                <a:lnTo>
                  <a:pt x="9144000" y="3297103"/>
                </a:lnTo>
                <a:lnTo>
                  <a:pt x="9144000" y="1855879"/>
                </a:lnTo>
                <a:close/>
              </a:path>
            </a:pathLst>
          </a:custGeom>
          <a:solidFill>
            <a:srgbClr val="13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D1BB0A9-3F86-4B62-AA40-ECAAE8F33AB9}"/>
              </a:ext>
            </a:extLst>
          </p:cNvPr>
          <p:cNvGrpSpPr/>
          <p:nvPr userDrawn="1"/>
        </p:nvGrpSpPr>
        <p:grpSpPr>
          <a:xfrm>
            <a:off x="574379" y="4701128"/>
            <a:ext cx="7989554" cy="1504743"/>
            <a:chOff x="1118962" y="4467938"/>
            <a:chExt cx="4145537" cy="2218976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35EADA8-EA3D-4E7C-8208-07D2FAD11A74}"/>
                </a:ext>
              </a:extLst>
            </p:cNvPr>
            <p:cNvSpPr/>
            <p:nvPr userDrawn="1"/>
          </p:nvSpPr>
          <p:spPr>
            <a:xfrm>
              <a:off x="1118962" y="4881937"/>
              <a:ext cx="1384994" cy="18049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1354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13548C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3253D45-8E2D-4D7F-A511-11AC876F35C6}"/>
                </a:ext>
              </a:extLst>
            </p:cNvPr>
            <p:cNvSpPr/>
            <p:nvPr userDrawn="1"/>
          </p:nvSpPr>
          <p:spPr>
            <a:xfrm>
              <a:off x="2499232" y="4881937"/>
              <a:ext cx="1384994" cy="18049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1354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13548C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3258F64-DDEC-48D8-91B4-DED7EA87C312}"/>
                </a:ext>
              </a:extLst>
            </p:cNvPr>
            <p:cNvSpPr/>
            <p:nvPr userDrawn="1"/>
          </p:nvSpPr>
          <p:spPr>
            <a:xfrm>
              <a:off x="3879505" y="4881937"/>
              <a:ext cx="1384994" cy="18049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1354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13548C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708F2DC-68A3-4F89-8E69-141DB44D2698}"/>
                </a:ext>
              </a:extLst>
            </p:cNvPr>
            <p:cNvSpPr/>
            <p:nvPr userDrawn="1"/>
          </p:nvSpPr>
          <p:spPr>
            <a:xfrm>
              <a:off x="1123683" y="5565222"/>
              <a:ext cx="1383225" cy="72618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6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基于概念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20F0DC9-8D1C-4F7D-9F3B-5D346DC5A875}"/>
                </a:ext>
              </a:extLst>
            </p:cNvPr>
            <p:cNvSpPr/>
            <p:nvPr userDrawn="1"/>
          </p:nvSpPr>
          <p:spPr>
            <a:xfrm>
              <a:off x="2503953" y="5565222"/>
              <a:ext cx="1383225" cy="72618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6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频繁项挖掘算法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96B452C-1792-4CDF-8E3E-A02293C97908}"/>
                </a:ext>
              </a:extLst>
            </p:cNvPr>
            <p:cNvSpPr/>
            <p:nvPr userDrawn="1"/>
          </p:nvSpPr>
          <p:spPr>
            <a:xfrm>
              <a:off x="3879502" y="5565222"/>
              <a:ext cx="1383225" cy="72618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600" b="1" i="0" u="none" strike="noStrike" kern="1200" cap="none" spc="0" normalizeH="0" baseline="0" noProof="0">
                  <a:ln>
                    <a:noFill/>
                  </a:ln>
                  <a:solidFill>
                    <a:srgbClr val="13548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关联分析的评估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BC274980-C854-4099-B0A5-8191EC77E850}"/>
                </a:ext>
              </a:extLst>
            </p:cNvPr>
            <p:cNvSpPr txBox="1"/>
            <p:nvPr userDrawn="1"/>
          </p:nvSpPr>
          <p:spPr>
            <a:xfrm>
              <a:off x="4426303" y="4491022"/>
              <a:ext cx="291397" cy="828000"/>
            </a:xfrm>
            <a:prstGeom prst="ellipse">
              <a:avLst/>
            </a:prstGeom>
            <a:solidFill>
              <a:srgbClr val="13548C"/>
            </a:solidFill>
            <a:ln w="38100">
              <a:solidFill>
                <a:srgbClr val="FFFFFF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1200" cap="none" spc="75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等线" panose="02010600030101010101" charset="-122"/>
                  <a:cs typeface="+mn-cs"/>
                </a:rPr>
                <a:t>03</a:t>
              </a:r>
              <a:endParaRPr kumimoji="1" lang="zh-CN" altLang="en-US" sz="2400" b="1" i="0" u="none" strike="noStrike" kern="1200" cap="none" spc="7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BDD26CC-6000-4BBA-B26B-38C3826FC6AC}"/>
                </a:ext>
              </a:extLst>
            </p:cNvPr>
            <p:cNvSpPr txBox="1"/>
            <p:nvPr userDrawn="1"/>
          </p:nvSpPr>
          <p:spPr>
            <a:xfrm>
              <a:off x="3046030" y="4491022"/>
              <a:ext cx="291397" cy="828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rgbClr val="FFFFFF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1200" cap="none" spc="75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等线" panose="02010600030101010101" charset="-122"/>
                  <a:cs typeface="+mn-cs"/>
                </a:rPr>
                <a:t>02</a:t>
              </a:r>
              <a:endParaRPr kumimoji="1" lang="zh-CN" altLang="en-US" sz="2400" b="1" i="0" u="none" strike="noStrike" kern="1200" cap="none" spc="7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1F42B5A-5687-473A-BF4A-F1DC06576F65}"/>
                </a:ext>
              </a:extLst>
            </p:cNvPr>
            <p:cNvSpPr txBox="1"/>
            <p:nvPr userDrawn="1"/>
          </p:nvSpPr>
          <p:spPr>
            <a:xfrm>
              <a:off x="1665760" y="4467938"/>
              <a:ext cx="291397" cy="828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rgbClr val="FFFFFF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1200" cap="none" spc="75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等线" panose="02010600030101010101" charset="-122"/>
                  <a:cs typeface="+mn-cs"/>
                </a:rPr>
                <a:t>01</a:t>
              </a:r>
              <a:endParaRPr kumimoji="1" lang="zh-CN" altLang="en-US" sz="2400" b="1" i="0" u="none" strike="noStrike" kern="1200" cap="none" spc="7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等线" panose="02010600030101010101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4519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9120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8944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130843A-30A4-4154-B1B7-825880A447C3}"/>
              </a:ext>
            </a:extLst>
          </p:cNvPr>
          <p:cNvGrpSpPr/>
          <p:nvPr userDrawn="1"/>
        </p:nvGrpSpPr>
        <p:grpSpPr>
          <a:xfrm>
            <a:off x="100208" y="56873"/>
            <a:ext cx="8943584" cy="576000"/>
            <a:chOff x="145280" y="123917"/>
            <a:chExt cx="11880000" cy="790381"/>
          </a:xfrm>
        </p:grpSpPr>
        <p:sp>
          <p:nvSpPr>
            <p:cNvPr id="8" name="任意多边形: 形状 41">
              <a:extLst>
                <a:ext uri="{FF2B5EF4-FFF2-40B4-BE49-F238E27FC236}">
                  <a16:creationId xmlns:a16="http://schemas.microsoft.com/office/drawing/2014/main" id="{89FB4556-E482-4FDF-9A95-CAA2AE729385}"/>
                </a:ext>
              </a:extLst>
            </p:cNvPr>
            <p:cNvSpPr/>
            <p:nvPr/>
          </p:nvSpPr>
          <p:spPr>
            <a:xfrm>
              <a:off x="145280" y="154441"/>
              <a:ext cx="11880000" cy="740983"/>
            </a:xfrm>
            <a:prstGeom prst="roundRect">
              <a:avLst>
                <a:gd name="adj" fmla="val 50000"/>
              </a:avLst>
            </a:prstGeom>
            <a:solidFill>
              <a:srgbClr val="13548C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tIns="0" bIns="0" rtlCol="0" anchor="ctr"/>
            <a:lstStyle/>
            <a:p>
              <a:pPr marL="0" marR="0" lvl="0" indent="0" algn="l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DC8B13E-9FF1-46C6-ABFB-24D3C576B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590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5280" y="123917"/>
              <a:ext cx="759645" cy="790381"/>
            </a:xfrm>
            <a:prstGeom prst="rect">
              <a:avLst/>
            </a:prstGeom>
          </p:spPr>
        </p:pic>
      </p:grpSp>
      <p:sp>
        <p:nvSpPr>
          <p:cNvPr id="10" name="椭圆 9">
            <a:extLst>
              <a:ext uri="{FF2B5EF4-FFF2-40B4-BE49-F238E27FC236}">
                <a16:creationId xmlns:a16="http://schemas.microsoft.com/office/drawing/2014/main" id="{537FDDBA-1A73-4052-84EF-CF46F18D0C72}"/>
              </a:ext>
            </a:extLst>
          </p:cNvPr>
          <p:cNvSpPr/>
          <p:nvPr userDrawn="1"/>
        </p:nvSpPr>
        <p:spPr>
          <a:xfrm>
            <a:off x="8576282" y="164873"/>
            <a:ext cx="360000" cy="360000"/>
          </a:xfrm>
          <a:prstGeom prst="ellipse">
            <a:avLst/>
          </a:prstGeom>
          <a:solidFill>
            <a:schemeClr val="bg1">
              <a:alpha val="21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1591B4-B9CE-4EE8-8755-E3788BACEAFD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‹#›</a:t>
            </a:fld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1920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1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6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tags" Target="../tags/tag23.xml"/><Relationship Id="rId18" Type="http://schemas.openxmlformats.org/officeDocument/2006/relationships/slideLayout" Target="../slideLayouts/slideLayout6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tags" Target="../tags/tag22.xml"/><Relationship Id="rId17" Type="http://schemas.openxmlformats.org/officeDocument/2006/relationships/tags" Target="../tags/tag27.xml"/><Relationship Id="rId2" Type="http://schemas.openxmlformats.org/officeDocument/2006/relationships/tags" Target="../tags/tag12.xml"/><Relationship Id="rId16" Type="http://schemas.openxmlformats.org/officeDocument/2006/relationships/tags" Target="../tags/tag26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5" Type="http://schemas.openxmlformats.org/officeDocument/2006/relationships/tags" Target="../tags/tag15.xml"/><Relationship Id="rId15" Type="http://schemas.openxmlformats.org/officeDocument/2006/relationships/tags" Target="../tags/tag25.xml"/><Relationship Id="rId10" Type="http://schemas.openxmlformats.org/officeDocument/2006/relationships/tags" Target="../tags/tag20.xml"/><Relationship Id="rId19" Type="http://schemas.openxmlformats.org/officeDocument/2006/relationships/image" Target="../media/image10.tmp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tags" Target="../tags/tag2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5.png"/><Relationship Id="rId5" Type="http://schemas.openxmlformats.org/officeDocument/2006/relationships/image" Target="../media/image16.emf"/><Relationship Id="rId4" Type="http://schemas.openxmlformats.org/officeDocument/2006/relationships/oleObject" Target="../embeddings/oleObject9.bin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7.w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7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9.w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0.tmp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6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4527212"/>
      </p:ext>
    </p:extLst>
  </p:cSld>
  <p:clrMapOvr>
    <a:masterClrMapping/>
  </p:clrMapOvr>
  <p:transition spd="med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4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56000" y="108000"/>
            <a:ext cx="780415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1.4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挖掘</a:t>
            </a:r>
            <a:r>
              <a:rPr lang="zh-CN" altLang="en-US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关联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规则（</a:t>
            </a:r>
            <a:r>
              <a:rPr lang="en-US" altLang="zh-CN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Mining Association Rules</a:t>
            </a:r>
            <a:r>
              <a:rPr lang="zh-CN" altLang="en-US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）</a:t>
            </a:r>
          </a:p>
        </p:txBody>
      </p:sp>
      <p:sp>
        <p:nvSpPr>
          <p:cNvPr id="12124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2000" y="756000"/>
            <a:ext cx="8640000" cy="4315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大多数关联规则挖掘算法通常采用的一种策略是，将关联规则挖掘任务分解为如下两个主要的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子任务：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频繁项集</a:t>
            </a:r>
            <a:r>
              <a:rPr lang="zh-CN" altLang="en-US" sz="22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产生（</a:t>
            </a:r>
            <a:r>
              <a:rPr lang="en-US" altLang="zh-CN" sz="22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Frequent Itemset</a:t>
            </a:r>
            <a:r>
              <a:rPr lang="en-US" altLang="zh-CN" sz="22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Generation</a:t>
            </a:r>
            <a:r>
              <a:rPr lang="zh-CN" altLang="en-US" sz="22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）</a:t>
            </a:r>
          </a:p>
          <a:p>
            <a:pPr lvl="2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</a:pPr>
            <a:r>
              <a:rPr lang="zh-CN" altLang="en-US" dirty="0">
                <a:sym typeface="Times New Roman" panose="02020603050405020304" pitchFamily="18" charset="0"/>
              </a:rPr>
              <a:t>其目标是发现满足最小支持度阈值的所有项集，这些项集称作频繁项</a:t>
            </a:r>
            <a:r>
              <a:rPr lang="zh-CN" altLang="en-US">
                <a:sym typeface="Times New Roman" panose="02020603050405020304" pitchFamily="18" charset="0"/>
              </a:rPr>
              <a:t>集。</a:t>
            </a:r>
            <a:endParaRPr lang="en-US" altLang="zh-CN" dirty="0">
              <a:sym typeface="Times New Roman" panose="02020603050405020304" pitchFamily="18" charset="0"/>
            </a:endParaRPr>
          </a:p>
          <a:p>
            <a:pPr marL="817200" lvl="1" indent="-3600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规则的</a:t>
            </a:r>
            <a:r>
              <a:rPr lang="zh-CN" altLang="en-US" sz="22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产生（</a:t>
            </a:r>
            <a:r>
              <a:rPr lang="en-US" altLang="zh-CN" sz="22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Rule Generation</a:t>
            </a:r>
            <a:r>
              <a:rPr lang="zh-CN" altLang="en-US" sz="22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）</a:t>
            </a:r>
          </a:p>
          <a:p>
            <a:pPr lvl="2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</a:pPr>
            <a:r>
              <a:rPr lang="zh-CN" altLang="en-US" dirty="0">
                <a:sym typeface="Times New Roman" panose="02020603050405020304" pitchFamily="18" charset="0"/>
              </a:rPr>
              <a:t>其目标是从上一步发现的频繁项集中提取所有高置信度的规则，这些规则称作强</a:t>
            </a:r>
            <a:r>
              <a:rPr lang="zh-CN" altLang="en-US">
                <a:sym typeface="Times New Roman" panose="02020603050405020304" pitchFamily="18" charset="0"/>
              </a:rPr>
              <a:t>规则（</a:t>
            </a:r>
            <a:r>
              <a:rPr lang="en-US" altLang="zh-CN" dirty="0">
                <a:sym typeface="Times New Roman" panose="02020603050405020304" pitchFamily="18" charset="0"/>
              </a:rPr>
              <a:t>strong rule</a:t>
            </a:r>
            <a:r>
              <a:rPr lang="zh-CN" altLang="en-US" dirty="0">
                <a:sym typeface="Times New Roman" panose="02020603050405020304" pitchFamily="18" charset="0"/>
              </a:rPr>
              <a:t>）。</a:t>
            </a:r>
          </a:p>
        </p:txBody>
      </p:sp>
    </p:spTree>
    <p:extLst>
      <p:ext uri="{BB962C8B-B14F-4D97-AF65-F5344CB8AC3E}">
        <p14:creationId xmlns:p14="http://schemas.microsoft.com/office/powerpoint/2010/main" val="3532330300"/>
      </p:ext>
    </p:extLst>
  </p:cSld>
  <p:clrMapOvr>
    <a:masterClrMapping/>
  </p:clrMapOvr>
  <p:transition spd="med">
    <p:split orient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9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56000" y="108000"/>
            <a:ext cx="6781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1.5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关联</a:t>
            </a:r>
            <a:r>
              <a:rPr lang="zh-CN" altLang="en-US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规则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原始方法</a:t>
            </a:r>
            <a:endParaRPr lang="en-US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2369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2000" y="756000"/>
            <a:ext cx="8640000" cy="2263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挖掘关联规则的一种原始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方法是：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Brute-force approach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：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计算每个可能规则的支持度和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置信度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这种方法计算代价过高，因为可以从数据集提取的规则的数量达指数级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322469"/>
              </p:ext>
            </p:extLst>
          </p:nvPr>
        </p:nvGraphicFramePr>
        <p:xfrm>
          <a:off x="2195513" y="2946400"/>
          <a:ext cx="5102225" cy="384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79" name="Visio" r:id="rId3" imgW="9811512" imgH="7395972" progId="Visio.Drawing.11">
                  <p:embed/>
                </p:oleObj>
              </mc:Choice>
              <mc:Fallback>
                <p:oleObj name="Visio" r:id="rId3" imgW="9811512" imgH="7395972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2946400"/>
                        <a:ext cx="5102225" cy="3844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4657167"/>
      </p:ext>
    </p:extLst>
  </p:cSld>
  <p:clrMapOvr>
    <a:masterClrMapping/>
  </p:clrMapOvr>
  <p:transition spd="med">
    <p:split orient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243905"/>
      </p:ext>
    </p:extLst>
  </p:cSld>
  <p:clrMapOvr>
    <a:masterClrMapping/>
  </p:clrMapOvr>
  <p:transition spd="med">
    <p:split orient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4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56000" y="108000"/>
            <a:ext cx="762515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频繁</a:t>
            </a:r>
            <a:r>
              <a:rPr lang="zh-CN" altLang="en-US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项集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产生（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Frequent Itemset</a:t>
            </a:r>
            <a:r>
              <a:rPr lang="en-US" altLang="zh-CN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Generation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）</a:t>
            </a:r>
            <a:endParaRPr lang="en-US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2144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2000" y="756000"/>
            <a:ext cx="8640000" cy="1171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Brute-force 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方法：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计算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开销大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418776"/>
              </p:ext>
            </p:extLst>
          </p:nvPr>
        </p:nvGraphicFramePr>
        <p:xfrm>
          <a:off x="1628547" y="2204864"/>
          <a:ext cx="5886907" cy="4437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53" name="VISIO" r:id="rId4" imgW="9811512" imgH="7395972" progId="Visio.Drawing.11">
                  <p:embed/>
                </p:oleObj>
              </mc:Choice>
              <mc:Fallback>
                <p:oleObj name="VISIO" r:id="rId4" imgW="9811512" imgH="7395972" progId="Visio.Drawing.11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8547" y="2204864"/>
                        <a:ext cx="5886907" cy="44375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644739"/>
      </p:ext>
    </p:extLst>
  </p:cSld>
  <p:clrMapOvr>
    <a:masterClrMapping/>
  </p:clrMapOvr>
  <p:transition spd="med">
    <p:split orient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5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56000" y="108000"/>
            <a:ext cx="782955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降低</a:t>
            </a:r>
            <a:r>
              <a:rPr lang="zh-CN" altLang="en-US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产生频繁项集计算复杂度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的方法</a:t>
            </a:r>
            <a:endParaRPr lang="en-US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2165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2000" y="756000"/>
            <a:ext cx="8640000" cy="3401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减少候选项集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的数量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先验原理：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(Apriori)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360000" indent="-3600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减少比较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的次数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</a:t>
            </a:r>
          </a:p>
          <a:p>
            <a:pPr marL="817200" lvl="1" indent="-3600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替代将每个候选项集与每个事务相匹配，可以使用更高级的数据结构，或存储候选项集或压缩数据集，来减少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比较次数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(FPGrowth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0317785"/>
      </p:ext>
    </p:extLst>
  </p:cSld>
  <p:clrMapOvr>
    <a:masterClrMapping/>
  </p:clrMapOvr>
  <p:transition spd="med">
    <p:split orient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5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56000" y="108000"/>
            <a:ext cx="6781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2.1 </a:t>
            </a:r>
            <a:r>
              <a:rPr lang="en-US" altLang="zh-CN" sz="2600" b="1" spc="5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Apriori</a:t>
            </a:r>
            <a:endParaRPr lang="zh-CN" altLang="en-US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2175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2000" y="756000"/>
            <a:ext cx="8640000" cy="2263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先验原理：</a:t>
            </a:r>
            <a:endParaRPr lang="en-US" altLang="zh-CN" sz="2400" b="1" dirty="0">
              <a:solidFill>
                <a:srgbClr val="FF67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如果一个项集是频繁的，则它的所有子集一定也是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频繁的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相反，如果一个项集是非频繁的，则它的所有超集也一定是非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频繁的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437280"/>
      </p:ext>
    </p:extLst>
  </p:cSld>
  <p:clrMapOvr>
    <a:masterClrMapping/>
  </p:clrMapOvr>
  <p:transition spd="med">
    <p:split orient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9042" name="Group 2"/>
          <p:cNvGrpSpPr>
            <a:grpSpLocks/>
          </p:cNvGrpSpPr>
          <p:nvPr/>
        </p:nvGrpSpPr>
        <p:grpSpPr bwMode="auto">
          <a:xfrm>
            <a:off x="35496" y="1089025"/>
            <a:ext cx="8831263" cy="5235575"/>
            <a:chOff x="144" y="686"/>
            <a:chExt cx="5563" cy="3298"/>
          </a:xfrm>
        </p:grpSpPr>
        <p:sp>
          <p:nvSpPr>
            <p:cNvPr id="1239043" name="Line 3"/>
            <p:cNvSpPr>
              <a:spLocks noChangeShapeType="1"/>
            </p:cNvSpPr>
            <p:nvPr/>
          </p:nvSpPr>
          <p:spPr bwMode="auto">
            <a:xfrm flipV="1">
              <a:off x="864" y="1920"/>
              <a:ext cx="576" cy="192"/>
            </a:xfrm>
            <a:prstGeom prst="line">
              <a:avLst/>
            </a:prstGeom>
            <a:noFill/>
            <a:ln w="12700">
              <a:solidFill>
                <a:srgbClr val="13548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239044" name="Text Box 4"/>
            <p:cNvSpPr txBox="1">
              <a:spLocks noChangeArrowheads="1"/>
            </p:cNvSpPr>
            <p:nvPr/>
          </p:nvSpPr>
          <p:spPr bwMode="auto">
            <a:xfrm>
              <a:off x="144" y="2112"/>
              <a:ext cx="100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000" b="0">
                  <a:solidFill>
                    <a:srgbClr val="13548C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非频繁项集</a:t>
              </a:r>
              <a:endParaRPr lang="en-US" altLang="zh-CN" sz="2000" b="0">
                <a:solidFill>
                  <a:srgbClr val="13548C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graphicFrame>
          <p:nvGraphicFramePr>
            <p:cNvPr id="1239045" name="Object 5"/>
            <p:cNvGraphicFramePr>
              <a:graphicFrameLocks noChangeAspect="1"/>
            </p:cNvGraphicFramePr>
            <p:nvPr/>
          </p:nvGraphicFramePr>
          <p:xfrm>
            <a:off x="1392" y="686"/>
            <a:ext cx="4315" cy="32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786" name="Visio" r:id="rId3" imgW="9866478" imgH="7377618" progId="Visio.Drawing.6">
                    <p:embed/>
                  </p:oleObj>
                </mc:Choice>
                <mc:Fallback>
                  <p:oleObj name="Visio" r:id="rId3" imgW="9866478" imgH="7377618" progId="Visio.Drawing.6">
                    <p:embed/>
                    <p:pic>
                      <p:nvPicPr>
                        <p:cNvPr id="1239045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686"/>
                          <a:ext cx="4315" cy="32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39046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755576" y="108000"/>
            <a:ext cx="6781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例子</a:t>
            </a:r>
          </a:p>
        </p:txBody>
      </p:sp>
      <p:grpSp>
        <p:nvGrpSpPr>
          <p:cNvPr id="1239047" name="Group 7"/>
          <p:cNvGrpSpPr>
            <a:grpSpLocks/>
          </p:cNvGrpSpPr>
          <p:nvPr/>
        </p:nvGrpSpPr>
        <p:grpSpPr bwMode="auto">
          <a:xfrm>
            <a:off x="1613471" y="1089025"/>
            <a:ext cx="7253288" cy="5235575"/>
            <a:chOff x="1138" y="686"/>
            <a:chExt cx="4569" cy="3298"/>
          </a:xfrm>
        </p:grpSpPr>
        <p:graphicFrame>
          <p:nvGraphicFramePr>
            <p:cNvPr id="1239048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04241865"/>
                </p:ext>
              </p:extLst>
            </p:nvPr>
          </p:nvGraphicFramePr>
          <p:xfrm>
            <a:off x="1392" y="686"/>
            <a:ext cx="4315" cy="32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787" name="Visio" r:id="rId5" imgW="9866478" imgH="7377618" progId="Visio.Drawing.6">
                    <p:embed/>
                  </p:oleObj>
                </mc:Choice>
                <mc:Fallback>
                  <p:oleObj name="Visio" r:id="rId5" imgW="9866478" imgH="7377618" progId="Visio.Drawing.6">
                    <p:embed/>
                    <p:pic>
                      <p:nvPicPr>
                        <p:cNvPr id="1239048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686"/>
                          <a:ext cx="4315" cy="32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9049" name="Text Box 9"/>
            <p:cNvSpPr txBox="1">
              <a:spLocks noChangeArrowheads="1"/>
            </p:cNvSpPr>
            <p:nvPr/>
          </p:nvSpPr>
          <p:spPr bwMode="auto">
            <a:xfrm>
              <a:off x="1138" y="3528"/>
              <a:ext cx="124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000" b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被剪枝的超集</a:t>
              </a:r>
              <a:endParaRPr lang="en-US" altLang="zh-CN" sz="2000" b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0839098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39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56000" y="108000"/>
            <a:ext cx="779303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2.1 </a:t>
            </a:r>
            <a:r>
              <a:rPr lang="en-US" altLang="zh-CN" sz="2600" b="1" spc="5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Apriori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算法过程：最小</a:t>
            </a:r>
            <a:r>
              <a:rPr lang="zh-CN" altLang="en-US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支持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度计数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=</a:t>
            </a:r>
            <a:r>
              <a:rPr lang="en-US" altLang="zh-CN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</a:t>
            </a:r>
            <a:endParaRPr lang="zh-CN" altLang="en-US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43012" name="Text Box 3"/>
          <p:cNvSpPr txBox="1">
            <a:spLocks noChangeArrowheads="1"/>
          </p:cNvSpPr>
          <p:nvPr/>
        </p:nvSpPr>
        <p:spPr bwMode="auto">
          <a:xfrm>
            <a:off x="393477" y="1371600"/>
            <a:ext cx="19859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Database TDB</a:t>
            </a:r>
          </a:p>
        </p:txBody>
      </p:sp>
      <p:sp>
        <p:nvSpPr>
          <p:cNvPr id="43013" name="Text Box 4"/>
          <p:cNvSpPr txBox="1">
            <a:spLocks noChangeArrowheads="1"/>
          </p:cNvSpPr>
          <p:nvPr/>
        </p:nvSpPr>
        <p:spPr bwMode="auto">
          <a:xfrm>
            <a:off x="2484973" y="2273300"/>
            <a:ext cx="10906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r>
              <a:rPr lang="en-US" altLang="zh-CN" sz="2400" baseline="30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st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scan</a:t>
            </a:r>
          </a:p>
        </p:txBody>
      </p:sp>
      <p:sp>
        <p:nvSpPr>
          <p:cNvPr id="43014" name="Line 5"/>
          <p:cNvSpPr>
            <a:spLocks noChangeShapeType="1"/>
          </p:cNvSpPr>
          <p:nvPr/>
        </p:nvSpPr>
        <p:spPr bwMode="auto">
          <a:xfrm>
            <a:off x="2605623" y="2719388"/>
            <a:ext cx="8318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43015" name="Text Box 6"/>
          <p:cNvSpPr txBox="1">
            <a:spLocks noChangeArrowheads="1"/>
          </p:cNvSpPr>
          <p:nvPr/>
        </p:nvSpPr>
        <p:spPr bwMode="auto">
          <a:xfrm>
            <a:off x="3067585" y="172085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</a:t>
            </a:r>
            <a:r>
              <a:rPr lang="en-US" altLang="zh-CN" sz="2400" i="1" baseline="-25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</a:p>
        </p:txBody>
      </p:sp>
      <p:sp>
        <p:nvSpPr>
          <p:cNvPr id="43016" name="Text Box 7"/>
          <p:cNvSpPr txBox="1">
            <a:spLocks noChangeArrowheads="1"/>
          </p:cNvSpPr>
          <p:nvPr/>
        </p:nvSpPr>
        <p:spPr bwMode="auto">
          <a:xfrm>
            <a:off x="5655210" y="1563688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L</a:t>
            </a:r>
            <a:r>
              <a:rPr lang="en-US" altLang="zh-CN" sz="2400" i="1" baseline="-25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</a:p>
        </p:txBody>
      </p:sp>
      <p:sp>
        <p:nvSpPr>
          <p:cNvPr id="43017" name="Text Box 8"/>
          <p:cNvSpPr txBox="1">
            <a:spLocks noChangeArrowheads="1"/>
          </p:cNvSpPr>
          <p:nvPr/>
        </p:nvSpPr>
        <p:spPr bwMode="auto">
          <a:xfrm>
            <a:off x="610135" y="3729038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L</a:t>
            </a:r>
            <a:r>
              <a:rPr lang="en-US" altLang="zh-CN" sz="2400" i="1" baseline="-25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</a:p>
        </p:txBody>
      </p:sp>
      <p:sp>
        <p:nvSpPr>
          <p:cNvPr id="43018" name="Text Box 9"/>
          <p:cNvSpPr txBox="1">
            <a:spLocks noChangeArrowheads="1"/>
          </p:cNvSpPr>
          <p:nvPr/>
        </p:nvSpPr>
        <p:spPr bwMode="auto">
          <a:xfrm>
            <a:off x="3037423" y="3332163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</a:t>
            </a:r>
            <a:r>
              <a:rPr lang="en-US" altLang="zh-CN" sz="2400" i="1" baseline="-25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</a:p>
        </p:txBody>
      </p:sp>
      <p:sp>
        <p:nvSpPr>
          <p:cNvPr id="43019" name="Text Box 10"/>
          <p:cNvSpPr txBox="1">
            <a:spLocks noChangeArrowheads="1"/>
          </p:cNvSpPr>
          <p:nvPr/>
        </p:nvSpPr>
        <p:spPr bwMode="auto">
          <a:xfrm>
            <a:off x="6325135" y="3382963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</a:t>
            </a:r>
            <a:r>
              <a:rPr lang="en-US" altLang="zh-CN" sz="2400" i="1" baseline="-25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</a:p>
        </p:txBody>
      </p:sp>
      <p:sp>
        <p:nvSpPr>
          <p:cNvPr id="43020" name="Line 11"/>
          <p:cNvSpPr>
            <a:spLocks noChangeShapeType="1"/>
          </p:cNvSpPr>
          <p:nvPr/>
        </p:nvSpPr>
        <p:spPr bwMode="auto">
          <a:xfrm flipH="1">
            <a:off x="5436135" y="4252913"/>
            <a:ext cx="11207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43021" name="Text Box 12"/>
          <p:cNvSpPr txBox="1">
            <a:spLocks noChangeArrowheads="1"/>
          </p:cNvSpPr>
          <p:nvPr/>
        </p:nvSpPr>
        <p:spPr bwMode="auto">
          <a:xfrm>
            <a:off x="5417085" y="3751263"/>
            <a:ext cx="1157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r>
              <a:rPr lang="en-US" altLang="zh-CN" sz="2400" baseline="30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nd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scan</a:t>
            </a:r>
          </a:p>
        </p:txBody>
      </p:sp>
      <p:sp>
        <p:nvSpPr>
          <p:cNvPr id="43022" name="AutoShape 13"/>
          <p:cNvSpPr>
            <a:spLocks noChangeArrowheads="1"/>
          </p:cNvSpPr>
          <p:nvPr/>
        </p:nvSpPr>
        <p:spPr bwMode="auto">
          <a:xfrm>
            <a:off x="8121401" y="2515270"/>
            <a:ext cx="627063" cy="1235993"/>
          </a:xfrm>
          <a:prstGeom prst="curvedLeftArrow">
            <a:avLst>
              <a:gd name="adj1" fmla="val 27291"/>
              <a:gd name="adj2" fmla="val 54582"/>
              <a:gd name="adj3" fmla="val 33333"/>
            </a:avLst>
          </a:pr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>
            <a:no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43023" name="Line 14"/>
          <p:cNvSpPr>
            <a:spLocks noChangeShapeType="1"/>
          </p:cNvSpPr>
          <p:nvPr/>
        </p:nvSpPr>
        <p:spPr bwMode="auto">
          <a:xfrm>
            <a:off x="2843748" y="6299200"/>
            <a:ext cx="16922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43024" name="Text Box 15"/>
          <p:cNvSpPr txBox="1">
            <a:spLocks noChangeArrowheads="1"/>
          </p:cNvSpPr>
          <p:nvPr/>
        </p:nvSpPr>
        <p:spPr bwMode="auto">
          <a:xfrm>
            <a:off x="1007010" y="5802313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</a:t>
            </a:r>
            <a:r>
              <a:rPr lang="en-US" altLang="zh-CN" sz="2400" i="1" baseline="-25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3</a:t>
            </a:r>
          </a:p>
        </p:txBody>
      </p:sp>
      <p:sp>
        <p:nvSpPr>
          <p:cNvPr id="43025" name="Text Box 16"/>
          <p:cNvSpPr txBox="1">
            <a:spLocks noChangeArrowheads="1"/>
          </p:cNvSpPr>
          <p:nvPr/>
        </p:nvSpPr>
        <p:spPr bwMode="auto">
          <a:xfrm>
            <a:off x="4423310" y="5791200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L</a:t>
            </a:r>
            <a:r>
              <a:rPr lang="en-US" altLang="zh-CN" sz="2400" i="1" baseline="-25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3</a:t>
            </a:r>
          </a:p>
        </p:txBody>
      </p:sp>
      <p:sp>
        <p:nvSpPr>
          <p:cNvPr id="43026" name="Text Box 17"/>
          <p:cNvSpPr txBox="1">
            <a:spLocks noChangeArrowheads="1"/>
          </p:cNvSpPr>
          <p:nvPr/>
        </p:nvSpPr>
        <p:spPr bwMode="auto">
          <a:xfrm>
            <a:off x="3016785" y="5881688"/>
            <a:ext cx="1123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3</a:t>
            </a:r>
            <a:r>
              <a:rPr lang="en-US" altLang="zh-CN" sz="2400" baseline="30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rd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scan</a:t>
            </a:r>
          </a:p>
        </p:txBody>
      </p:sp>
      <p:sp>
        <p:nvSpPr>
          <p:cNvPr id="43028" name="Line 19"/>
          <p:cNvSpPr>
            <a:spLocks noChangeShapeType="1"/>
          </p:cNvSpPr>
          <p:nvPr/>
        </p:nvSpPr>
        <p:spPr bwMode="auto">
          <a:xfrm>
            <a:off x="5642510" y="2438400"/>
            <a:ext cx="5270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43029" name="Line 20"/>
          <p:cNvSpPr>
            <a:spLocks noChangeShapeType="1"/>
          </p:cNvSpPr>
          <p:nvPr/>
        </p:nvSpPr>
        <p:spPr bwMode="auto">
          <a:xfrm flipH="1">
            <a:off x="2975510" y="4648200"/>
            <a:ext cx="381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graphicFrame>
        <p:nvGraphicFramePr>
          <p:cNvPr id="1532949" name="Group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512527"/>
              </p:ext>
            </p:extLst>
          </p:nvPr>
        </p:nvGraphicFramePr>
        <p:xfrm>
          <a:off x="460910" y="1828800"/>
          <a:ext cx="1905000" cy="155424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Tid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marT="45696" marB="4569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Items</a:t>
                      </a:r>
                    </a:p>
                  </a:txBody>
                  <a:tcPr marT="45696" marB="4569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10</a:t>
                      </a:r>
                    </a:p>
                  </a:txBody>
                  <a:tcPr marT="45696" marB="4569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A, C, D</a:t>
                      </a:r>
                    </a:p>
                  </a:txBody>
                  <a:tcPr marT="45696" marB="4569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20</a:t>
                      </a:r>
                    </a:p>
                  </a:txBody>
                  <a:tcPr marT="45696" marB="4569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B, C, E</a:t>
                      </a:r>
                    </a:p>
                  </a:txBody>
                  <a:tcPr marT="45696" marB="4569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30</a:t>
                      </a:r>
                    </a:p>
                  </a:txBody>
                  <a:tcPr marT="45696" marB="4569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A, B, C, E</a:t>
                      </a:r>
                    </a:p>
                  </a:txBody>
                  <a:tcPr marT="45696" marB="4569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40</a:t>
                      </a:r>
                    </a:p>
                  </a:txBody>
                  <a:tcPr marT="45696" marB="4569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B, E</a:t>
                      </a:r>
                    </a:p>
                  </a:txBody>
                  <a:tcPr marT="45696" marB="4569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32969" name="Group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438282"/>
              </p:ext>
            </p:extLst>
          </p:nvPr>
        </p:nvGraphicFramePr>
        <p:xfrm>
          <a:off x="3737510" y="1219200"/>
          <a:ext cx="1752600" cy="1865328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8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+mn-cs"/>
                          <a:sym typeface="Times New Roman" panose="02020603050405020304" pitchFamily="18" charset="0"/>
                        </a:rPr>
                        <a:t>Itemset</a:t>
                      </a:r>
                      <a:endParaRPr kumimoji="0" lang="en-US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+mn-cs"/>
                        <a:sym typeface="Times New Roman" panose="02020603050405020304" pitchFamily="18" charset="0"/>
                      </a:endParaRP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+mn-cs"/>
                          <a:sym typeface="Times New Roman" panose="02020603050405020304" pitchFamily="18" charset="0"/>
                        </a:rPr>
                        <a:t>sup</a:t>
                      </a: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8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{A}</a:t>
                      </a: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</a:t>
                      </a: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8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{B}</a:t>
                      </a: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3</a:t>
                      </a: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8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{C}</a:t>
                      </a: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3</a:t>
                      </a: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8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{D}</a:t>
                      </a: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</a:t>
                      </a: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8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{E}</a:t>
                      </a: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3</a:t>
                      </a: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532992" name="Group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440185"/>
              </p:ext>
            </p:extLst>
          </p:nvPr>
        </p:nvGraphicFramePr>
        <p:xfrm>
          <a:off x="6252110" y="1371600"/>
          <a:ext cx="1752600" cy="1554240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+mn-cs"/>
                          <a:sym typeface="Times New Roman" panose="02020603050405020304" pitchFamily="18" charset="0"/>
                        </a:rPr>
                        <a:t>Itemset</a:t>
                      </a:r>
                      <a:endParaRPr kumimoji="0" lang="en-US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+mn-cs"/>
                        <a:sym typeface="Times New Roman" panose="02020603050405020304" pitchFamily="18" charset="0"/>
                      </a:endParaRPr>
                    </a:p>
                  </a:txBody>
                  <a:tcPr marT="45696" marB="4569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+mn-cs"/>
                          <a:sym typeface="Times New Roman" panose="02020603050405020304" pitchFamily="18" charset="0"/>
                        </a:rPr>
                        <a:t>sup</a:t>
                      </a:r>
                    </a:p>
                  </a:txBody>
                  <a:tcPr marT="45696" marB="4569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{A}</a:t>
                      </a:r>
                    </a:p>
                  </a:txBody>
                  <a:tcPr marT="45696" marB="4569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</a:t>
                      </a:r>
                    </a:p>
                  </a:txBody>
                  <a:tcPr marT="45696" marB="4569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{B}</a:t>
                      </a:r>
                    </a:p>
                  </a:txBody>
                  <a:tcPr marT="45696" marB="4569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3</a:t>
                      </a:r>
                    </a:p>
                  </a:txBody>
                  <a:tcPr marT="45696" marB="4569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{C}</a:t>
                      </a:r>
                    </a:p>
                  </a:txBody>
                  <a:tcPr marT="45696" marB="4569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3</a:t>
                      </a:r>
                    </a:p>
                  </a:txBody>
                  <a:tcPr marT="45696" marB="4569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{E}</a:t>
                      </a:r>
                    </a:p>
                  </a:txBody>
                  <a:tcPr marT="45696" marB="4569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3</a:t>
                      </a:r>
                    </a:p>
                  </a:txBody>
                  <a:tcPr marT="45696" marB="4569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33012" name="Group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446066"/>
              </p:ext>
            </p:extLst>
          </p:nvPr>
        </p:nvGraphicFramePr>
        <p:xfrm>
          <a:off x="6861710" y="3581400"/>
          <a:ext cx="1143000" cy="2176461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+mn-cs"/>
                          <a:sym typeface="Times New Roman" panose="02020603050405020304" pitchFamily="18" charset="0"/>
                        </a:rPr>
                        <a:t>Itemset</a:t>
                      </a:r>
                      <a:endParaRPr kumimoji="0" lang="en-US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+mn-cs"/>
                        <a:sym typeface="Times New Roman" panose="02020603050405020304" pitchFamily="18" charset="0"/>
                      </a:endParaRPr>
                    </a:p>
                  </a:txBody>
                  <a:tcPr marT="45724" marB="4572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{A, B}</a:t>
                      </a:r>
                    </a:p>
                  </a:txBody>
                  <a:tcPr marT="45724" marB="4572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{A, C}</a:t>
                      </a:r>
                    </a:p>
                  </a:txBody>
                  <a:tcPr marT="45724" marB="4572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{A, E}</a:t>
                      </a:r>
                    </a:p>
                  </a:txBody>
                  <a:tcPr marT="45724" marB="4572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{B, C}</a:t>
                      </a:r>
                    </a:p>
                  </a:txBody>
                  <a:tcPr marT="45724" marB="4572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{B, E}</a:t>
                      </a:r>
                    </a:p>
                  </a:txBody>
                  <a:tcPr marT="45724" marB="4572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{C, E}</a:t>
                      </a:r>
                    </a:p>
                  </a:txBody>
                  <a:tcPr marT="45724" marB="4572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33030" name="Group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510643"/>
              </p:ext>
            </p:extLst>
          </p:nvPr>
        </p:nvGraphicFramePr>
        <p:xfrm>
          <a:off x="3508910" y="3429000"/>
          <a:ext cx="1752600" cy="2005136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+mn-cs"/>
                          <a:sym typeface="Times New Roman" panose="02020603050405020304" pitchFamily="18" charset="0"/>
                        </a:rPr>
                        <a:t>Itemset</a:t>
                      </a:r>
                      <a:endParaRPr kumimoji="0" lang="en-US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+mn-cs"/>
                        <a:sym typeface="Times New Roman" panose="02020603050405020304" pitchFamily="18" charset="0"/>
                      </a:endParaRPr>
                    </a:p>
                  </a:txBody>
                  <a:tcPr marT="45688" marB="4568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+mn-cs"/>
                          <a:sym typeface="Times New Roman" panose="02020603050405020304" pitchFamily="18" charset="0"/>
                        </a:rPr>
                        <a:t>sup</a:t>
                      </a:r>
                    </a:p>
                  </a:txBody>
                  <a:tcPr marT="45688" marB="4568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{A, B}</a:t>
                      </a:r>
                    </a:p>
                  </a:txBody>
                  <a:tcPr marT="45688" marB="4568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</a:t>
                      </a:r>
                    </a:p>
                  </a:txBody>
                  <a:tcPr marT="45688" marB="4568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{A, C}</a:t>
                      </a:r>
                    </a:p>
                  </a:txBody>
                  <a:tcPr marT="45688" marB="4568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</a:t>
                      </a:r>
                    </a:p>
                  </a:txBody>
                  <a:tcPr marT="45688" marB="4568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{A, E}</a:t>
                      </a:r>
                    </a:p>
                  </a:txBody>
                  <a:tcPr marT="45688" marB="4568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</a:t>
                      </a:r>
                    </a:p>
                  </a:txBody>
                  <a:tcPr marT="45688" marB="4568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{B, C}</a:t>
                      </a:r>
                    </a:p>
                  </a:txBody>
                  <a:tcPr marT="45688" marB="4568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</a:t>
                      </a:r>
                    </a:p>
                  </a:txBody>
                  <a:tcPr marT="45688" marB="4568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{B, E}</a:t>
                      </a:r>
                    </a:p>
                  </a:txBody>
                  <a:tcPr marT="45688" marB="4568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3</a:t>
                      </a:r>
                    </a:p>
                  </a:txBody>
                  <a:tcPr marT="45688" marB="4568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{C, E}</a:t>
                      </a:r>
                    </a:p>
                  </a:txBody>
                  <a:tcPr marT="45688" marB="4568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</a:t>
                      </a:r>
                    </a:p>
                  </a:txBody>
                  <a:tcPr marT="45688" marB="4568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33056" name="Group 1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433686"/>
              </p:ext>
            </p:extLst>
          </p:nvPr>
        </p:nvGraphicFramePr>
        <p:xfrm>
          <a:off x="1070510" y="3862388"/>
          <a:ext cx="1752600" cy="1432060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3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Itemset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marT="45670" marB="4567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+mn-cs"/>
                          <a:sym typeface="Times New Roman" panose="02020603050405020304" pitchFamily="18" charset="0"/>
                        </a:rPr>
                        <a:t>sup</a:t>
                      </a:r>
                    </a:p>
                  </a:txBody>
                  <a:tcPr marT="45670" marB="4567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{A, C}</a:t>
                      </a:r>
                    </a:p>
                  </a:txBody>
                  <a:tcPr marT="45670" marB="4567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</a:t>
                      </a:r>
                    </a:p>
                  </a:txBody>
                  <a:tcPr marT="45670" marB="4567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{B, C}</a:t>
                      </a:r>
                    </a:p>
                  </a:txBody>
                  <a:tcPr marT="45670" marB="4567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</a:t>
                      </a:r>
                    </a:p>
                  </a:txBody>
                  <a:tcPr marT="45670" marB="4567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{B, E}</a:t>
                      </a:r>
                    </a:p>
                  </a:txBody>
                  <a:tcPr marT="45670" marB="4567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3</a:t>
                      </a:r>
                    </a:p>
                  </a:txBody>
                  <a:tcPr marT="45670" marB="4567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{C, E}</a:t>
                      </a:r>
                    </a:p>
                  </a:txBody>
                  <a:tcPr marT="45670" marB="4567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</a:t>
                      </a:r>
                    </a:p>
                  </a:txBody>
                  <a:tcPr marT="45670" marB="4567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33076" name="Group 1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949770"/>
              </p:ext>
            </p:extLst>
          </p:nvPr>
        </p:nvGraphicFramePr>
        <p:xfrm>
          <a:off x="1565810" y="5821083"/>
          <a:ext cx="1143000" cy="658813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0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Itemset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marT="45738" marB="457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7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{B, C, E}</a:t>
                      </a:r>
                    </a:p>
                  </a:txBody>
                  <a:tcPr marT="45738" marB="457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33084" name="Group 1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451377"/>
              </p:ext>
            </p:extLst>
          </p:nvPr>
        </p:nvGraphicFramePr>
        <p:xfrm>
          <a:off x="4880510" y="5867400"/>
          <a:ext cx="1752600" cy="619126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9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+mn-cs"/>
                          <a:sym typeface="Times New Roman" panose="02020603050405020304" pitchFamily="18" charset="0"/>
                        </a:rPr>
                        <a:t>Itemset</a:t>
                      </a:r>
                      <a:endParaRPr kumimoji="0" lang="en-US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+mn-cs"/>
                        <a:sym typeface="Times New Roman" panose="02020603050405020304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+mn-cs"/>
                          <a:sym typeface="Times New Roman" panose="02020603050405020304" pitchFamily="18" charset="0"/>
                        </a:rPr>
                        <a:t>sup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{B, C, E}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3176" name="Text Box 167"/>
          <p:cNvSpPr txBox="1">
            <a:spLocks noChangeArrowheads="1"/>
          </p:cNvSpPr>
          <p:nvPr/>
        </p:nvSpPr>
        <p:spPr bwMode="auto">
          <a:xfrm>
            <a:off x="2191285" y="1106672"/>
            <a:ext cx="175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Sup</a:t>
            </a:r>
            <a:r>
              <a:rPr lang="en-US" altLang="zh-CN" sz="2400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min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= 2</a:t>
            </a:r>
          </a:p>
        </p:txBody>
      </p:sp>
      <p:sp>
        <p:nvSpPr>
          <p:cNvPr id="31" name="AutoShape 13">
            <a:extLst>
              <a:ext uri="{FF2B5EF4-FFF2-40B4-BE49-F238E27FC236}">
                <a16:creationId xmlns:a16="http://schemas.microsoft.com/office/drawing/2014/main" id="{AEEBE431-8BE2-45D0-9C14-91707BC4AB4C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00304" y="4816139"/>
            <a:ext cx="627063" cy="1235993"/>
          </a:xfrm>
          <a:prstGeom prst="curvedLeftArrow">
            <a:avLst>
              <a:gd name="adj1" fmla="val 27291"/>
              <a:gd name="adj2" fmla="val 54582"/>
              <a:gd name="adj3" fmla="val 33333"/>
            </a:avLst>
          </a:pr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>
            <a:no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282230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2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3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3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3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3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32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32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3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33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33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3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53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2" grpId="0"/>
      <p:bldP spid="43013" grpId="0"/>
      <p:bldP spid="43014" grpId="0" animBg="1"/>
      <p:bldP spid="43015" grpId="0"/>
      <p:bldP spid="43016" grpId="0"/>
      <p:bldP spid="43017" grpId="0"/>
      <p:bldP spid="43018" grpId="0"/>
      <p:bldP spid="43019" grpId="0"/>
      <p:bldP spid="43020" grpId="0" animBg="1"/>
      <p:bldP spid="43021" grpId="0"/>
      <p:bldP spid="43022" grpId="0" animBg="1"/>
      <p:bldP spid="43023" grpId="0" animBg="1"/>
      <p:bldP spid="43024" grpId="0"/>
      <p:bldP spid="43025" grpId="0"/>
      <p:bldP spid="43026" grpId="0"/>
      <p:bldP spid="43028" grpId="0" animBg="1"/>
      <p:bldP spid="43029" grpId="0" animBg="1"/>
      <p:bldP spid="43176" grpId="0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756000" y="108000"/>
            <a:ext cx="6781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2.5.2 </a:t>
            </a:r>
            <a:r>
              <a:rPr lang="en-US" altLang="zh-CN" sz="2600" b="1" spc="5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Apriori</a:t>
            </a:r>
            <a:r>
              <a:rPr lang="zh-CN" altLang="en-US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算法注意问题 </a:t>
            </a:r>
            <a:r>
              <a:rPr lang="en-US" altLang="zh-CN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—— </a:t>
            </a:r>
            <a:r>
              <a:rPr lang="zh-CN" altLang="en-US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项的字典序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44630" y="756000"/>
            <a:ext cx="49140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       尽管集合具有无序性，但为了快速连接操作，</a:t>
            </a:r>
            <a:r>
              <a:rPr lang="zh-CN" altLang="en-US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通常对所有商品做一个默认的排序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（类似于建立一个字典索引）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F7D0C75-9939-42D1-8880-09DED9976F07}"/>
              </a:ext>
            </a:extLst>
          </p:cNvPr>
          <p:cNvGraphicFramePr>
            <a:graphicFrameLocks noGrp="1"/>
          </p:cNvGraphicFramePr>
          <p:nvPr/>
        </p:nvGraphicFramePr>
        <p:xfrm>
          <a:off x="89949" y="756000"/>
          <a:ext cx="3635672" cy="2242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3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810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TID</a:t>
                      </a:r>
                      <a:endParaRPr lang="en-US" sz="1800" i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Items</a:t>
                      </a:r>
                      <a:endParaRPr lang="en-US" sz="1800" i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8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  <a:endParaRPr lang="zh-CN" altLang="en-US" sz="1800" b="0" i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Bread, Milk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250837"/>
                  </a:ext>
                </a:extLst>
              </a:tr>
              <a:tr h="3738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  <a:endParaRPr lang="zh-CN" altLang="en-US" sz="1800" b="0" i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Bread, Diaper, Beer, Eggs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755655"/>
                  </a:ext>
                </a:extLst>
              </a:tr>
              <a:tr h="3738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  <a:endParaRPr lang="zh-CN" altLang="en-US" sz="1800" b="0" i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Milk, Diaper, Beer, Coke 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8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  <a:endParaRPr lang="zh-CN" altLang="en-US" sz="1800" b="0" i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Bread, Milk, Diaper, Beer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8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  <a:endParaRPr lang="zh-CN" altLang="en-US" sz="1800" b="0" i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Bread, Milk, Diaper, Coke 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182318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66160967-256B-427E-A1A8-C33445A44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949" y="3055090"/>
            <a:ext cx="5668103" cy="367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431069"/>
      </p:ext>
    </p:extLst>
  </p:cSld>
  <p:clrMapOvr>
    <a:masterClrMapping/>
  </p:clrMapOvr>
  <p:transition spd="med">
    <p:split orient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6000" y="756000"/>
            <a:ext cx="36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对于任何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个需要连接的项集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7584" y="1134822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A,B,C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5" name="标题 1">
            <a:extLst>
              <a:ext uri="{FF2B5EF4-FFF2-40B4-BE49-F238E27FC236}">
                <a16:creationId xmlns:a16="http://schemas.microsoft.com/office/drawing/2014/main" id="{B051CE1D-A86F-4AAC-9F05-991C421CD961}"/>
              </a:ext>
            </a:extLst>
          </p:cNvPr>
          <p:cNvSpPr txBox="1">
            <a:spLocks/>
          </p:cNvSpPr>
          <p:nvPr/>
        </p:nvSpPr>
        <p:spPr>
          <a:xfrm>
            <a:off x="756000" y="108000"/>
            <a:ext cx="67818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 dirty="0">
                <a:solidFill>
                  <a:prstClr val="white"/>
                </a:solidFill>
                <a:cs typeface="+mn-ea"/>
                <a:sym typeface="Times New Roman" panose="02020603050405020304" pitchFamily="18" charset="0"/>
              </a:rPr>
              <a:t>2.5.2 </a:t>
            </a:r>
            <a:r>
              <a:rPr lang="en-US" altLang="zh-CN" sz="2600" b="1" spc="50" dirty="0" err="1">
                <a:solidFill>
                  <a:prstClr val="white"/>
                </a:solidFill>
                <a:cs typeface="+mn-ea"/>
                <a:sym typeface="Times New Roman" panose="02020603050405020304" pitchFamily="18" charset="0"/>
              </a:rPr>
              <a:t>Apriori</a:t>
            </a:r>
            <a:r>
              <a:rPr lang="zh-CN" altLang="en-US" sz="2600" b="1" spc="50" dirty="0">
                <a:solidFill>
                  <a:prstClr val="white"/>
                </a:solidFill>
                <a:cs typeface="+mn-ea"/>
                <a:sym typeface="Times New Roman" panose="02020603050405020304" pitchFamily="18" charset="0"/>
              </a:rPr>
              <a:t>算法注意问题 </a:t>
            </a:r>
            <a:r>
              <a:rPr lang="en-US" altLang="zh-CN" sz="2600" b="1" spc="50" dirty="0">
                <a:solidFill>
                  <a:prstClr val="white"/>
                </a:solidFill>
                <a:cs typeface="+mn-ea"/>
                <a:sym typeface="Times New Roman" panose="02020603050405020304" pitchFamily="18" charset="0"/>
              </a:rPr>
              <a:t>—— </a:t>
            </a:r>
            <a:r>
              <a:rPr lang="zh-CN" altLang="en-US" sz="2600" b="1" spc="50" dirty="0">
                <a:solidFill>
                  <a:prstClr val="white"/>
                </a:solidFill>
                <a:cs typeface="+mn-ea"/>
                <a:sym typeface="Times New Roman" panose="02020603050405020304" pitchFamily="18" charset="0"/>
              </a:rPr>
              <a:t>项的连接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4447C48-A42A-405A-B765-578E3D3D11D4}"/>
              </a:ext>
            </a:extLst>
          </p:cNvPr>
          <p:cNvSpPr txBox="1"/>
          <p:nvPr/>
        </p:nvSpPr>
        <p:spPr>
          <a:xfrm>
            <a:off x="827584" y="1539862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A,B,E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413271"/>
      </p:ext>
    </p:extLst>
  </p:cSld>
  <p:clrMapOvr>
    <a:masterClrMapping/>
  </p:clrMapOvr>
  <p:transition spd="med"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8948152"/>
      </p:ext>
    </p:extLst>
  </p:cSld>
  <p:clrMapOvr>
    <a:masterClrMapping/>
  </p:clrMapOvr>
  <p:transition spd="med">
    <p:split orient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6000" y="756000"/>
            <a:ext cx="36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对于任何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个需要连接的项集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7584" y="1134822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A,B,C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80" y="1134822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去掉第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个项集的尾项</a:t>
            </a: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1403648" y="1251735"/>
            <a:ext cx="216024" cy="21602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67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标题 1">
            <a:extLst>
              <a:ext uri="{FF2B5EF4-FFF2-40B4-BE49-F238E27FC236}">
                <a16:creationId xmlns:a16="http://schemas.microsoft.com/office/drawing/2014/main" id="{B051CE1D-A86F-4AAC-9F05-991C421CD961}"/>
              </a:ext>
            </a:extLst>
          </p:cNvPr>
          <p:cNvSpPr txBox="1">
            <a:spLocks/>
          </p:cNvSpPr>
          <p:nvPr/>
        </p:nvSpPr>
        <p:spPr>
          <a:xfrm>
            <a:off x="756000" y="108000"/>
            <a:ext cx="67818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 dirty="0">
                <a:solidFill>
                  <a:prstClr val="white"/>
                </a:solidFill>
                <a:cs typeface="+mn-ea"/>
                <a:sym typeface="Times New Roman" panose="02020603050405020304" pitchFamily="18" charset="0"/>
              </a:rPr>
              <a:t>2.5.2 </a:t>
            </a:r>
            <a:r>
              <a:rPr lang="en-US" altLang="zh-CN" sz="2600" b="1" spc="50" dirty="0" err="1">
                <a:solidFill>
                  <a:prstClr val="white"/>
                </a:solidFill>
                <a:cs typeface="+mn-ea"/>
                <a:sym typeface="Times New Roman" panose="02020603050405020304" pitchFamily="18" charset="0"/>
              </a:rPr>
              <a:t>Apriori</a:t>
            </a:r>
            <a:r>
              <a:rPr lang="zh-CN" altLang="en-US" sz="2600" b="1" spc="50" dirty="0">
                <a:solidFill>
                  <a:prstClr val="white"/>
                </a:solidFill>
                <a:cs typeface="+mn-ea"/>
                <a:sym typeface="Times New Roman" panose="02020603050405020304" pitchFamily="18" charset="0"/>
              </a:rPr>
              <a:t>算法注意问题 </a:t>
            </a:r>
            <a:r>
              <a:rPr lang="en-US" altLang="zh-CN" sz="2600" b="1" spc="50" dirty="0">
                <a:solidFill>
                  <a:prstClr val="white"/>
                </a:solidFill>
                <a:cs typeface="+mn-ea"/>
                <a:sym typeface="Times New Roman" panose="02020603050405020304" pitchFamily="18" charset="0"/>
              </a:rPr>
              <a:t>—— </a:t>
            </a:r>
            <a:r>
              <a:rPr lang="zh-CN" altLang="en-US" sz="2600" b="1" spc="50" dirty="0">
                <a:solidFill>
                  <a:prstClr val="white"/>
                </a:solidFill>
                <a:cs typeface="+mn-ea"/>
                <a:sym typeface="Times New Roman" panose="02020603050405020304" pitchFamily="18" charset="0"/>
              </a:rPr>
              <a:t>项的连接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4447C48-A42A-405A-B765-578E3D3D11D4}"/>
              </a:ext>
            </a:extLst>
          </p:cNvPr>
          <p:cNvSpPr txBox="1"/>
          <p:nvPr/>
        </p:nvSpPr>
        <p:spPr>
          <a:xfrm>
            <a:off x="827584" y="1539862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A,B,E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229383"/>
      </p:ext>
    </p:extLst>
  </p:cSld>
  <p:clrMapOvr>
    <a:masterClrMapping/>
  </p:clrMapOvr>
  <p:transition spd="med">
    <p:split orient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6000" y="756000"/>
            <a:ext cx="36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对于任何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个需要连接的项集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7584" y="1134822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A,B,C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1539862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A,B,E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80" y="1134822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去掉第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个项集的尾项</a:t>
            </a: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1403648" y="1251735"/>
            <a:ext cx="216024" cy="21602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67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1691680" y="1539862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去掉第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个项集的尾项</a:t>
            </a: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1356069" y="1635304"/>
            <a:ext cx="216024" cy="21602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67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标题 1">
            <a:extLst>
              <a:ext uri="{FF2B5EF4-FFF2-40B4-BE49-F238E27FC236}">
                <a16:creationId xmlns:a16="http://schemas.microsoft.com/office/drawing/2014/main" id="{B051CE1D-A86F-4AAC-9F05-991C421CD961}"/>
              </a:ext>
            </a:extLst>
          </p:cNvPr>
          <p:cNvSpPr txBox="1">
            <a:spLocks/>
          </p:cNvSpPr>
          <p:nvPr/>
        </p:nvSpPr>
        <p:spPr>
          <a:xfrm>
            <a:off x="756000" y="108000"/>
            <a:ext cx="67818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 dirty="0">
                <a:solidFill>
                  <a:prstClr val="white"/>
                </a:solidFill>
                <a:cs typeface="+mn-ea"/>
                <a:sym typeface="Times New Roman" panose="02020603050405020304" pitchFamily="18" charset="0"/>
              </a:rPr>
              <a:t>2.5.2 </a:t>
            </a:r>
            <a:r>
              <a:rPr lang="en-US" altLang="zh-CN" sz="2600" b="1" spc="50" dirty="0" err="1">
                <a:solidFill>
                  <a:prstClr val="white"/>
                </a:solidFill>
                <a:cs typeface="+mn-ea"/>
                <a:sym typeface="Times New Roman" panose="02020603050405020304" pitchFamily="18" charset="0"/>
              </a:rPr>
              <a:t>Apriori</a:t>
            </a:r>
            <a:r>
              <a:rPr lang="zh-CN" altLang="en-US" sz="2600" b="1" spc="50" dirty="0">
                <a:solidFill>
                  <a:prstClr val="white"/>
                </a:solidFill>
                <a:cs typeface="+mn-ea"/>
                <a:sym typeface="Times New Roman" panose="02020603050405020304" pitchFamily="18" charset="0"/>
              </a:rPr>
              <a:t>算法注意问题 </a:t>
            </a:r>
            <a:r>
              <a:rPr lang="en-US" altLang="zh-CN" sz="2600" b="1" spc="50" dirty="0">
                <a:solidFill>
                  <a:prstClr val="white"/>
                </a:solidFill>
                <a:cs typeface="+mn-ea"/>
                <a:sym typeface="Times New Roman" panose="02020603050405020304" pitchFamily="18" charset="0"/>
              </a:rPr>
              <a:t>—— </a:t>
            </a:r>
            <a:r>
              <a:rPr lang="zh-CN" altLang="en-US" sz="2600" b="1" spc="50" dirty="0">
                <a:solidFill>
                  <a:prstClr val="white"/>
                </a:solidFill>
                <a:cs typeface="+mn-ea"/>
                <a:sym typeface="Times New Roman" panose="02020603050405020304" pitchFamily="18" charset="0"/>
              </a:rPr>
              <a:t>项的连接</a:t>
            </a:r>
          </a:p>
        </p:txBody>
      </p:sp>
    </p:spTree>
    <p:extLst>
      <p:ext uri="{BB962C8B-B14F-4D97-AF65-F5344CB8AC3E}">
        <p14:creationId xmlns:p14="http://schemas.microsoft.com/office/powerpoint/2010/main" val="1706695262"/>
      </p:ext>
    </p:extLst>
  </p:cSld>
  <p:clrMapOvr>
    <a:masterClrMapping/>
  </p:clrMapOvr>
  <p:transition spd="med">
    <p:split orient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6000" y="756000"/>
            <a:ext cx="36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对于任何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个需要连接的项集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7584" y="1134822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A,B,C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1539862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A,B,E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80" y="1134822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去掉第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个项集的尾项</a:t>
            </a: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1403648" y="1251735"/>
            <a:ext cx="216024" cy="21602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67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1691680" y="1539862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去掉第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个项集的尾项</a:t>
            </a: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1356069" y="1635304"/>
            <a:ext cx="216024" cy="21602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67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5695430" y="1147390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A,B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95430" y="1516722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A,B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4" name="右箭头 3"/>
          <p:cNvSpPr/>
          <p:nvPr/>
        </p:nvSpPr>
        <p:spPr bwMode="auto">
          <a:xfrm>
            <a:off x="4334732" y="1556792"/>
            <a:ext cx="1332000" cy="216024"/>
          </a:xfrm>
          <a:prstGeom prst="rightArrow">
            <a:avLst/>
          </a:prstGeom>
          <a:solidFill>
            <a:srgbClr val="FF67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1" hangingPunct="1"/>
            <a:endParaRPr lang="zh-CN" altLang="en-US" sz="18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83968" y="1012567"/>
            <a:ext cx="133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若剩下的项一样</a:t>
            </a:r>
          </a:p>
        </p:txBody>
      </p:sp>
      <p:sp>
        <p:nvSpPr>
          <p:cNvPr id="35" name="标题 1">
            <a:extLst>
              <a:ext uri="{FF2B5EF4-FFF2-40B4-BE49-F238E27FC236}">
                <a16:creationId xmlns:a16="http://schemas.microsoft.com/office/drawing/2014/main" id="{B051CE1D-A86F-4AAC-9F05-991C421CD961}"/>
              </a:ext>
            </a:extLst>
          </p:cNvPr>
          <p:cNvSpPr txBox="1">
            <a:spLocks/>
          </p:cNvSpPr>
          <p:nvPr/>
        </p:nvSpPr>
        <p:spPr>
          <a:xfrm>
            <a:off x="756000" y="108000"/>
            <a:ext cx="67818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 dirty="0">
                <a:solidFill>
                  <a:prstClr val="white"/>
                </a:solidFill>
                <a:cs typeface="+mn-ea"/>
                <a:sym typeface="Times New Roman" panose="02020603050405020304" pitchFamily="18" charset="0"/>
              </a:rPr>
              <a:t>2.5.2 </a:t>
            </a:r>
            <a:r>
              <a:rPr lang="en-US" altLang="zh-CN" sz="2600" b="1" spc="50" dirty="0" err="1">
                <a:solidFill>
                  <a:prstClr val="white"/>
                </a:solidFill>
                <a:cs typeface="+mn-ea"/>
                <a:sym typeface="Times New Roman" panose="02020603050405020304" pitchFamily="18" charset="0"/>
              </a:rPr>
              <a:t>Apriori</a:t>
            </a:r>
            <a:r>
              <a:rPr lang="zh-CN" altLang="en-US" sz="2600" b="1" spc="50" dirty="0">
                <a:solidFill>
                  <a:prstClr val="white"/>
                </a:solidFill>
                <a:cs typeface="+mn-ea"/>
                <a:sym typeface="Times New Roman" panose="02020603050405020304" pitchFamily="18" charset="0"/>
              </a:rPr>
              <a:t>算法注意问题 </a:t>
            </a:r>
            <a:r>
              <a:rPr lang="en-US" altLang="zh-CN" sz="2600" b="1" spc="50" dirty="0">
                <a:solidFill>
                  <a:prstClr val="white"/>
                </a:solidFill>
                <a:cs typeface="+mn-ea"/>
                <a:sym typeface="Times New Roman" panose="02020603050405020304" pitchFamily="18" charset="0"/>
              </a:rPr>
              <a:t>—— </a:t>
            </a:r>
            <a:r>
              <a:rPr lang="zh-CN" altLang="en-US" sz="2600" b="1" spc="50" dirty="0">
                <a:solidFill>
                  <a:prstClr val="white"/>
                </a:solidFill>
                <a:cs typeface="+mn-ea"/>
                <a:sym typeface="Times New Roman" panose="02020603050405020304" pitchFamily="18" charset="0"/>
              </a:rPr>
              <a:t>项的连接</a:t>
            </a:r>
          </a:p>
        </p:txBody>
      </p:sp>
    </p:spTree>
    <p:extLst>
      <p:ext uri="{BB962C8B-B14F-4D97-AF65-F5344CB8AC3E}">
        <p14:creationId xmlns:p14="http://schemas.microsoft.com/office/powerpoint/2010/main" val="1515219579"/>
      </p:ext>
    </p:extLst>
  </p:cSld>
  <p:clrMapOvr>
    <a:masterClrMapping/>
  </p:clrMapOvr>
  <p:transition spd="med">
    <p:split orient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6000" y="756000"/>
            <a:ext cx="36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对于任何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个需要连接的项集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7584" y="1134822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A,B,C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1539862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A,B,E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80" y="1134822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去掉第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个项集的尾项</a:t>
            </a: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1403648" y="1251735"/>
            <a:ext cx="216024" cy="21602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67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1691680" y="1539862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去掉第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个项集的尾项</a:t>
            </a: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1356069" y="1635304"/>
            <a:ext cx="216024" cy="21602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67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5695430" y="1147390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A,B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95430" y="1516722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A,B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4" name="右箭头 3"/>
          <p:cNvSpPr/>
          <p:nvPr/>
        </p:nvSpPr>
        <p:spPr bwMode="auto">
          <a:xfrm>
            <a:off x="4334732" y="1556792"/>
            <a:ext cx="1332000" cy="216024"/>
          </a:xfrm>
          <a:prstGeom prst="rightArrow">
            <a:avLst/>
          </a:prstGeom>
          <a:solidFill>
            <a:srgbClr val="FF67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1" hangingPunct="1"/>
            <a:endParaRPr lang="zh-CN" altLang="en-US" sz="18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83968" y="1012567"/>
            <a:ext cx="133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若剩下的项一样</a:t>
            </a:r>
          </a:p>
        </p:txBody>
      </p:sp>
      <p:sp>
        <p:nvSpPr>
          <p:cNvPr id="14" name="右箭头 13"/>
          <p:cNvSpPr/>
          <p:nvPr/>
        </p:nvSpPr>
        <p:spPr bwMode="auto">
          <a:xfrm>
            <a:off x="6349945" y="1556792"/>
            <a:ext cx="864096" cy="216024"/>
          </a:xfrm>
          <a:prstGeom prst="rightArrow">
            <a:avLst/>
          </a:prstGeom>
          <a:solidFill>
            <a:srgbClr val="FF67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1" hangingPunct="1"/>
            <a:endParaRPr lang="zh-CN" altLang="en-US" sz="18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70631" y="1165600"/>
            <a:ext cx="1022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则可连接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452320" y="1421160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A,B,C,E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5" name="标题 1">
            <a:extLst>
              <a:ext uri="{FF2B5EF4-FFF2-40B4-BE49-F238E27FC236}">
                <a16:creationId xmlns:a16="http://schemas.microsoft.com/office/drawing/2014/main" id="{B051CE1D-A86F-4AAC-9F05-991C421CD961}"/>
              </a:ext>
            </a:extLst>
          </p:cNvPr>
          <p:cNvSpPr txBox="1">
            <a:spLocks/>
          </p:cNvSpPr>
          <p:nvPr/>
        </p:nvSpPr>
        <p:spPr>
          <a:xfrm>
            <a:off x="756000" y="108000"/>
            <a:ext cx="67818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 dirty="0">
                <a:solidFill>
                  <a:prstClr val="white"/>
                </a:solidFill>
                <a:cs typeface="+mn-ea"/>
                <a:sym typeface="Times New Roman" panose="02020603050405020304" pitchFamily="18" charset="0"/>
              </a:rPr>
              <a:t>2.5.2 </a:t>
            </a:r>
            <a:r>
              <a:rPr lang="en-US" altLang="zh-CN" sz="2600" b="1" spc="50" dirty="0" err="1">
                <a:solidFill>
                  <a:prstClr val="white"/>
                </a:solidFill>
                <a:cs typeface="+mn-ea"/>
                <a:sym typeface="Times New Roman" panose="02020603050405020304" pitchFamily="18" charset="0"/>
              </a:rPr>
              <a:t>Apriori</a:t>
            </a:r>
            <a:r>
              <a:rPr lang="zh-CN" altLang="en-US" sz="2600" b="1" spc="50" dirty="0">
                <a:solidFill>
                  <a:prstClr val="white"/>
                </a:solidFill>
                <a:cs typeface="+mn-ea"/>
                <a:sym typeface="Times New Roman" panose="02020603050405020304" pitchFamily="18" charset="0"/>
              </a:rPr>
              <a:t>算法注意问题 </a:t>
            </a:r>
            <a:r>
              <a:rPr lang="en-US" altLang="zh-CN" sz="2600" b="1" spc="50" dirty="0">
                <a:solidFill>
                  <a:prstClr val="white"/>
                </a:solidFill>
                <a:cs typeface="+mn-ea"/>
                <a:sym typeface="Times New Roman" panose="02020603050405020304" pitchFamily="18" charset="0"/>
              </a:rPr>
              <a:t>—— </a:t>
            </a:r>
            <a:r>
              <a:rPr lang="zh-CN" altLang="en-US" sz="2600" b="1" spc="50" dirty="0">
                <a:solidFill>
                  <a:prstClr val="white"/>
                </a:solidFill>
                <a:cs typeface="+mn-ea"/>
                <a:sym typeface="Times New Roman" panose="02020603050405020304" pitchFamily="18" charset="0"/>
              </a:rPr>
              <a:t>项的连接</a:t>
            </a:r>
          </a:p>
        </p:txBody>
      </p:sp>
    </p:spTree>
    <p:extLst>
      <p:ext uri="{BB962C8B-B14F-4D97-AF65-F5344CB8AC3E}">
        <p14:creationId xmlns:p14="http://schemas.microsoft.com/office/powerpoint/2010/main" val="4054630823"/>
      </p:ext>
    </p:extLst>
  </p:cSld>
  <p:clrMapOvr>
    <a:masterClrMapping/>
  </p:clrMapOvr>
  <p:transition spd="med">
    <p:split orient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6000" y="756000"/>
            <a:ext cx="36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对于任何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个需要连接的项集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2000" y="1960703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对于任何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个需要连接的项集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27584" y="2365951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A,B,D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27584" y="2790645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B,C,E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91680" y="2365951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去掉第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个项集的尾项</a:t>
            </a:r>
          </a:p>
        </p:txBody>
      </p:sp>
      <p:cxnSp>
        <p:nvCxnSpPr>
          <p:cNvPr id="22" name="直接连接符 21"/>
          <p:cNvCxnSpPr/>
          <p:nvPr/>
        </p:nvCxnSpPr>
        <p:spPr bwMode="auto">
          <a:xfrm>
            <a:off x="1403648" y="2478763"/>
            <a:ext cx="216024" cy="21602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67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Box 22"/>
          <p:cNvSpPr txBox="1"/>
          <p:nvPr/>
        </p:nvSpPr>
        <p:spPr>
          <a:xfrm>
            <a:off x="1691680" y="2790645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去掉第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个项集的尾项</a:t>
            </a:r>
          </a:p>
        </p:txBody>
      </p:sp>
      <p:cxnSp>
        <p:nvCxnSpPr>
          <p:cNvPr id="24" name="直接连接符 23"/>
          <p:cNvCxnSpPr/>
          <p:nvPr/>
        </p:nvCxnSpPr>
        <p:spPr bwMode="auto">
          <a:xfrm>
            <a:off x="1356069" y="2892648"/>
            <a:ext cx="216024" cy="21602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67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TextBox 24"/>
          <p:cNvSpPr txBox="1"/>
          <p:nvPr/>
        </p:nvSpPr>
        <p:spPr>
          <a:xfrm>
            <a:off x="5695430" y="2341329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A,B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95430" y="2710661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B,C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7" name="右箭头 26"/>
          <p:cNvSpPr/>
          <p:nvPr/>
        </p:nvSpPr>
        <p:spPr bwMode="auto">
          <a:xfrm>
            <a:off x="4334732" y="2629361"/>
            <a:ext cx="1332000" cy="216024"/>
          </a:xfrm>
          <a:prstGeom prst="rightArrow">
            <a:avLst/>
          </a:prstGeom>
          <a:solidFill>
            <a:srgbClr val="FF67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1" hangingPunct="1"/>
            <a:endParaRPr lang="zh-CN" altLang="en-US" sz="18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83968" y="2085136"/>
            <a:ext cx="133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若剩下的项不一样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228848" y="2452091"/>
            <a:ext cx="133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则不可连接</a:t>
            </a:r>
          </a:p>
        </p:txBody>
      </p:sp>
      <p:sp>
        <p:nvSpPr>
          <p:cNvPr id="32" name="右箭头 31"/>
          <p:cNvSpPr/>
          <p:nvPr/>
        </p:nvSpPr>
        <p:spPr bwMode="auto">
          <a:xfrm>
            <a:off x="6343501" y="2537543"/>
            <a:ext cx="870539" cy="203896"/>
          </a:xfrm>
          <a:prstGeom prst="rightArrow">
            <a:avLst/>
          </a:prstGeom>
          <a:solidFill>
            <a:srgbClr val="FF67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1" hangingPunct="1"/>
            <a:endParaRPr lang="zh-CN" altLang="en-US" sz="18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5" name="标题 1">
            <a:extLst>
              <a:ext uri="{FF2B5EF4-FFF2-40B4-BE49-F238E27FC236}">
                <a16:creationId xmlns:a16="http://schemas.microsoft.com/office/drawing/2014/main" id="{B051CE1D-A86F-4AAC-9F05-991C421CD961}"/>
              </a:ext>
            </a:extLst>
          </p:cNvPr>
          <p:cNvSpPr txBox="1">
            <a:spLocks/>
          </p:cNvSpPr>
          <p:nvPr/>
        </p:nvSpPr>
        <p:spPr>
          <a:xfrm>
            <a:off x="756000" y="108000"/>
            <a:ext cx="67818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 dirty="0">
                <a:solidFill>
                  <a:prstClr val="white"/>
                </a:solidFill>
                <a:cs typeface="+mn-ea"/>
                <a:sym typeface="Times New Roman" panose="02020603050405020304" pitchFamily="18" charset="0"/>
              </a:rPr>
              <a:t>2.5.2 </a:t>
            </a:r>
            <a:r>
              <a:rPr lang="en-US" altLang="zh-CN" sz="2600" b="1" spc="50" dirty="0" err="1">
                <a:solidFill>
                  <a:prstClr val="white"/>
                </a:solidFill>
                <a:cs typeface="+mn-ea"/>
                <a:sym typeface="Times New Roman" panose="02020603050405020304" pitchFamily="18" charset="0"/>
              </a:rPr>
              <a:t>Apriori</a:t>
            </a:r>
            <a:r>
              <a:rPr lang="zh-CN" altLang="en-US" sz="2600" b="1" spc="50" dirty="0">
                <a:solidFill>
                  <a:prstClr val="white"/>
                </a:solidFill>
                <a:cs typeface="+mn-ea"/>
                <a:sym typeface="Times New Roman" panose="02020603050405020304" pitchFamily="18" charset="0"/>
              </a:rPr>
              <a:t>算法注意问题 </a:t>
            </a:r>
            <a:r>
              <a:rPr lang="en-US" altLang="zh-CN" sz="2600" b="1" spc="50" dirty="0">
                <a:solidFill>
                  <a:prstClr val="white"/>
                </a:solidFill>
                <a:cs typeface="+mn-ea"/>
                <a:sym typeface="Times New Roman" panose="02020603050405020304" pitchFamily="18" charset="0"/>
              </a:rPr>
              <a:t>—— </a:t>
            </a:r>
            <a:r>
              <a:rPr lang="zh-CN" altLang="en-US" sz="2600" b="1" spc="50" dirty="0">
                <a:solidFill>
                  <a:prstClr val="white"/>
                </a:solidFill>
                <a:cs typeface="+mn-ea"/>
                <a:sym typeface="Times New Roman" panose="02020603050405020304" pitchFamily="18" charset="0"/>
              </a:rPr>
              <a:t>项的连接</a:t>
            </a:r>
          </a:p>
        </p:txBody>
      </p:sp>
      <p:sp>
        <p:nvSpPr>
          <p:cNvPr id="31" name="TextBox 2"/>
          <p:cNvSpPr txBox="1"/>
          <p:nvPr/>
        </p:nvSpPr>
        <p:spPr>
          <a:xfrm>
            <a:off x="827584" y="1134822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A,B,C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3" name="TextBox 6"/>
          <p:cNvSpPr txBox="1"/>
          <p:nvPr/>
        </p:nvSpPr>
        <p:spPr>
          <a:xfrm>
            <a:off x="827584" y="1539862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A,B,E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4" name="TextBox 7"/>
          <p:cNvSpPr txBox="1"/>
          <p:nvPr/>
        </p:nvSpPr>
        <p:spPr>
          <a:xfrm>
            <a:off x="1691680" y="1134822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去掉第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个项集的尾项</a:t>
            </a:r>
          </a:p>
        </p:txBody>
      </p:sp>
      <p:cxnSp>
        <p:nvCxnSpPr>
          <p:cNvPr id="36" name="直接连接符 35"/>
          <p:cNvCxnSpPr/>
          <p:nvPr/>
        </p:nvCxnSpPr>
        <p:spPr bwMode="auto">
          <a:xfrm>
            <a:off x="1403648" y="1251735"/>
            <a:ext cx="216024" cy="21602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67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TextBox 8"/>
          <p:cNvSpPr txBox="1"/>
          <p:nvPr/>
        </p:nvSpPr>
        <p:spPr>
          <a:xfrm>
            <a:off x="1691680" y="1539862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去掉第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个项集的尾项</a:t>
            </a:r>
          </a:p>
        </p:txBody>
      </p:sp>
      <p:cxnSp>
        <p:nvCxnSpPr>
          <p:cNvPr id="38" name="直接连接符 37"/>
          <p:cNvCxnSpPr/>
          <p:nvPr/>
        </p:nvCxnSpPr>
        <p:spPr bwMode="auto">
          <a:xfrm>
            <a:off x="1356069" y="1635304"/>
            <a:ext cx="216024" cy="21602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67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TextBox 10"/>
          <p:cNvSpPr txBox="1"/>
          <p:nvPr/>
        </p:nvSpPr>
        <p:spPr>
          <a:xfrm>
            <a:off x="5695430" y="1147390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A,B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40" name="TextBox 11"/>
          <p:cNvSpPr txBox="1"/>
          <p:nvPr/>
        </p:nvSpPr>
        <p:spPr>
          <a:xfrm>
            <a:off x="5695430" y="1516722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A,B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41" name="右箭头 40"/>
          <p:cNvSpPr/>
          <p:nvPr/>
        </p:nvSpPr>
        <p:spPr bwMode="auto">
          <a:xfrm>
            <a:off x="4334732" y="1556792"/>
            <a:ext cx="1332000" cy="216024"/>
          </a:xfrm>
          <a:prstGeom prst="rightArrow">
            <a:avLst/>
          </a:prstGeom>
          <a:solidFill>
            <a:srgbClr val="FF67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1" hangingPunct="1"/>
            <a:endParaRPr lang="zh-CN" altLang="en-US" sz="18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42" name="TextBox 12"/>
          <p:cNvSpPr txBox="1"/>
          <p:nvPr/>
        </p:nvSpPr>
        <p:spPr>
          <a:xfrm>
            <a:off x="4283968" y="1012567"/>
            <a:ext cx="133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若剩下的项一样</a:t>
            </a:r>
          </a:p>
        </p:txBody>
      </p:sp>
      <p:sp>
        <p:nvSpPr>
          <p:cNvPr id="43" name="右箭头 42"/>
          <p:cNvSpPr/>
          <p:nvPr/>
        </p:nvSpPr>
        <p:spPr bwMode="auto">
          <a:xfrm>
            <a:off x="6349945" y="1556792"/>
            <a:ext cx="864096" cy="216024"/>
          </a:xfrm>
          <a:prstGeom prst="rightArrow">
            <a:avLst/>
          </a:prstGeom>
          <a:solidFill>
            <a:srgbClr val="FF67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1" hangingPunct="1"/>
            <a:endParaRPr lang="zh-CN" altLang="en-US" sz="18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44" name="TextBox 14"/>
          <p:cNvSpPr txBox="1"/>
          <p:nvPr/>
        </p:nvSpPr>
        <p:spPr>
          <a:xfrm>
            <a:off x="6270631" y="1165600"/>
            <a:ext cx="1022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则可连接</a:t>
            </a:r>
          </a:p>
        </p:txBody>
      </p:sp>
      <p:sp>
        <p:nvSpPr>
          <p:cNvPr id="45" name="TextBox 16"/>
          <p:cNvSpPr txBox="1"/>
          <p:nvPr/>
        </p:nvSpPr>
        <p:spPr>
          <a:xfrm>
            <a:off x="7452320" y="1421160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A,B,C,E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70110"/>
      </p:ext>
    </p:extLst>
  </p:cSld>
  <p:clrMapOvr>
    <a:masterClrMapping/>
  </p:clrMapOvr>
  <p:transition spd="med">
    <p:split orient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6000" y="756000"/>
            <a:ext cx="36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对于任何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个需要连接的项集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2000" y="1960703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对于任何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个需要连接的项集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27584" y="2365951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A,B,D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27584" y="2790645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B,C,E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91680" y="2365951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去掉第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个项集的尾项</a:t>
            </a:r>
          </a:p>
        </p:txBody>
      </p:sp>
      <p:cxnSp>
        <p:nvCxnSpPr>
          <p:cNvPr id="22" name="直接连接符 21"/>
          <p:cNvCxnSpPr/>
          <p:nvPr/>
        </p:nvCxnSpPr>
        <p:spPr bwMode="auto">
          <a:xfrm>
            <a:off x="1403648" y="2478763"/>
            <a:ext cx="216024" cy="21602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67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Box 22"/>
          <p:cNvSpPr txBox="1"/>
          <p:nvPr/>
        </p:nvSpPr>
        <p:spPr>
          <a:xfrm>
            <a:off x="1691680" y="2790645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去掉第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个项集的尾项</a:t>
            </a:r>
          </a:p>
        </p:txBody>
      </p:sp>
      <p:cxnSp>
        <p:nvCxnSpPr>
          <p:cNvPr id="24" name="直接连接符 23"/>
          <p:cNvCxnSpPr/>
          <p:nvPr/>
        </p:nvCxnSpPr>
        <p:spPr bwMode="auto">
          <a:xfrm>
            <a:off x="1356069" y="2892648"/>
            <a:ext cx="216024" cy="21602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67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TextBox 24"/>
          <p:cNvSpPr txBox="1"/>
          <p:nvPr/>
        </p:nvSpPr>
        <p:spPr>
          <a:xfrm>
            <a:off x="5695430" y="2341329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A,B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95430" y="2710661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B,C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7" name="右箭头 26"/>
          <p:cNvSpPr/>
          <p:nvPr/>
        </p:nvSpPr>
        <p:spPr bwMode="auto">
          <a:xfrm>
            <a:off x="4334732" y="2629361"/>
            <a:ext cx="1332000" cy="216024"/>
          </a:xfrm>
          <a:prstGeom prst="rightArrow">
            <a:avLst/>
          </a:prstGeom>
          <a:solidFill>
            <a:srgbClr val="FF67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1" hangingPunct="1"/>
            <a:endParaRPr lang="zh-CN" altLang="en-US" sz="18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83968" y="2085136"/>
            <a:ext cx="133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若剩下的项不一样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228848" y="2452091"/>
            <a:ext cx="133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则不可连接</a:t>
            </a:r>
          </a:p>
        </p:txBody>
      </p:sp>
      <p:sp>
        <p:nvSpPr>
          <p:cNvPr id="32" name="右箭头 31"/>
          <p:cNvSpPr/>
          <p:nvPr/>
        </p:nvSpPr>
        <p:spPr bwMode="auto">
          <a:xfrm>
            <a:off x="6343501" y="2537543"/>
            <a:ext cx="870539" cy="203896"/>
          </a:xfrm>
          <a:prstGeom prst="rightArrow">
            <a:avLst/>
          </a:prstGeom>
          <a:solidFill>
            <a:srgbClr val="FF67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1" hangingPunct="1"/>
            <a:endParaRPr lang="zh-CN" altLang="en-US" sz="18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5" name="标题 1">
            <a:extLst>
              <a:ext uri="{FF2B5EF4-FFF2-40B4-BE49-F238E27FC236}">
                <a16:creationId xmlns:a16="http://schemas.microsoft.com/office/drawing/2014/main" id="{B051CE1D-A86F-4AAC-9F05-991C421CD961}"/>
              </a:ext>
            </a:extLst>
          </p:cNvPr>
          <p:cNvSpPr txBox="1">
            <a:spLocks/>
          </p:cNvSpPr>
          <p:nvPr/>
        </p:nvSpPr>
        <p:spPr>
          <a:xfrm>
            <a:off x="756000" y="108000"/>
            <a:ext cx="67818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 dirty="0">
                <a:solidFill>
                  <a:prstClr val="white"/>
                </a:solidFill>
                <a:cs typeface="+mn-ea"/>
                <a:sym typeface="Times New Roman" panose="02020603050405020304" pitchFamily="18" charset="0"/>
              </a:rPr>
              <a:t>2.5.2 </a:t>
            </a:r>
            <a:r>
              <a:rPr lang="en-US" altLang="zh-CN" sz="2600" b="1" spc="50" dirty="0" err="1">
                <a:solidFill>
                  <a:prstClr val="white"/>
                </a:solidFill>
                <a:cs typeface="+mn-ea"/>
                <a:sym typeface="Times New Roman" panose="02020603050405020304" pitchFamily="18" charset="0"/>
              </a:rPr>
              <a:t>Apriori</a:t>
            </a:r>
            <a:r>
              <a:rPr lang="zh-CN" altLang="en-US" sz="2600" b="1" spc="50" dirty="0">
                <a:solidFill>
                  <a:prstClr val="white"/>
                </a:solidFill>
                <a:cs typeface="+mn-ea"/>
                <a:sym typeface="Times New Roman" panose="02020603050405020304" pitchFamily="18" charset="0"/>
              </a:rPr>
              <a:t>算法注意问题 </a:t>
            </a:r>
            <a:r>
              <a:rPr lang="en-US" altLang="zh-CN" sz="2600" b="1" spc="50" dirty="0">
                <a:solidFill>
                  <a:prstClr val="white"/>
                </a:solidFill>
                <a:cs typeface="+mn-ea"/>
                <a:sym typeface="Times New Roman" panose="02020603050405020304" pitchFamily="18" charset="0"/>
              </a:rPr>
              <a:t>—— </a:t>
            </a:r>
            <a:r>
              <a:rPr lang="zh-CN" altLang="en-US" sz="2600" b="1" spc="50" dirty="0">
                <a:solidFill>
                  <a:prstClr val="white"/>
                </a:solidFill>
                <a:cs typeface="+mn-ea"/>
                <a:sym typeface="Times New Roman" panose="02020603050405020304" pitchFamily="18" charset="0"/>
              </a:rPr>
              <a:t>项的连接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5DF2457F-D941-4CAF-A720-F38E9379B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414" y="3095890"/>
            <a:ext cx="5668103" cy="3673846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 bwMode="auto">
          <a:xfrm>
            <a:off x="3690749" y="4921238"/>
            <a:ext cx="792000" cy="1080000"/>
          </a:xfrm>
          <a:prstGeom prst="rect">
            <a:avLst/>
          </a:prstGeom>
          <a:noFill/>
          <a:ln w="19050" cap="flat" cmpd="sng" algn="ctr">
            <a:solidFill>
              <a:srgbClr val="FF67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1" hangingPunct="1"/>
            <a:endParaRPr lang="zh-CN" altLang="en-US" sz="18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59532" y="4599168"/>
            <a:ext cx="2664296" cy="961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频繁</a:t>
            </a:r>
            <a:r>
              <a:rPr lang="en-US" altLang="zh-CN" sz="20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r>
              <a:rPr lang="zh-CN" altLang="en-US" sz="20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项集生成的候选</a:t>
            </a:r>
            <a:r>
              <a:rPr lang="en-US" altLang="zh-CN" sz="20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3</a:t>
            </a:r>
            <a:r>
              <a:rPr lang="zh-CN" altLang="en-US" sz="20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项集是什么？</a:t>
            </a:r>
          </a:p>
        </p:txBody>
      </p:sp>
      <p:sp>
        <p:nvSpPr>
          <p:cNvPr id="49" name="TextBox 2"/>
          <p:cNvSpPr txBox="1"/>
          <p:nvPr/>
        </p:nvSpPr>
        <p:spPr>
          <a:xfrm>
            <a:off x="827584" y="1134822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A,B,C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50" name="TextBox 6"/>
          <p:cNvSpPr txBox="1"/>
          <p:nvPr/>
        </p:nvSpPr>
        <p:spPr>
          <a:xfrm>
            <a:off x="827584" y="1539862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A,B,E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51" name="TextBox 7"/>
          <p:cNvSpPr txBox="1"/>
          <p:nvPr/>
        </p:nvSpPr>
        <p:spPr>
          <a:xfrm>
            <a:off x="1691680" y="1134822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去掉第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个项集的尾项</a:t>
            </a:r>
          </a:p>
        </p:txBody>
      </p:sp>
      <p:cxnSp>
        <p:nvCxnSpPr>
          <p:cNvPr id="52" name="直接连接符 51"/>
          <p:cNvCxnSpPr/>
          <p:nvPr/>
        </p:nvCxnSpPr>
        <p:spPr bwMode="auto">
          <a:xfrm>
            <a:off x="1403648" y="1251735"/>
            <a:ext cx="216024" cy="21602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67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TextBox 8"/>
          <p:cNvSpPr txBox="1"/>
          <p:nvPr/>
        </p:nvSpPr>
        <p:spPr>
          <a:xfrm>
            <a:off x="1691680" y="1539862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去掉第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个项集的尾项</a:t>
            </a:r>
          </a:p>
        </p:txBody>
      </p:sp>
      <p:cxnSp>
        <p:nvCxnSpPr>
          <p:cNvPr id="54" name="直接连接符 53"/>
          <p:cNvCxnSpPr/>
          <p:nvPr/>
        </p:nvCxnSpPr>
        <p:spPr bwMode="auto">
          <a:xfrm>
            <a:off x="1356069" y="1635304"/>
            <a:ext cx="216024" cy="21602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67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TextBox 10"/>
          <p:cNvSpPr txBox="1"/>
          <p:nvPr/>
        </p:nvSpPr>
        <p:spPr>
          <a:xfrm>
            <a:off x="5695430" y="1147390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A,B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56" name="TextBox 11"/>
          <p:cNvSpPr txBox="1"/>
          <p:nvPr/>
        </p:nvSpPr>
        <p:spPr>
          <a:xfrm>
            <a:off x="5695430" y="1516722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A,B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57" name="右箭头 56"/>
          <p:cNvSpPr/>
          <p:nvPr/>
        </p:nvSpPr>
        <p:spPr bwMode="auto">
          <a:xfrm>
            <a:off x="4334732" y="1556792"/>
            <a:ext cx="1332000" cy="216024"/>
          </a:xfrm>
          <a:prstGeom prst="rightArrow">
            <a:avLst/>
          </a:prstGeom>
          <a:solidFill>
            <a:srgbClr val="FF67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1" hangingPunct="1"/>
            <a:endParaRPr lang="zh-CN" altLang="en-US" sz="18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58" name="TextBox 12"/>
          <p:cNvSpPr txBox="1"/>
          <p:nvPr/>
        </p:nvSpPr>
        <p:spPr>
          <a:xfrm>
            <a:off x="4283968" y="1012567"/>
            <a:ext cx="133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若剩下的项一样</a:t>
            </a:r>
          </a:p>
        </p:txBody>
      </p:sp>
      <p:sp>
        <p:nvSpPr>
          <p:cNvPr id="59" name="右箭头 58"/>
          <p:cNvSpPr/>
          <p:nvPr/>
        </p:nvSpPr>
        <p:spPr bwMode="auto">
          <a:xfrm>
            <a:off x="6349945" y="1556792"/>
            <a:ext cx="864096" cy="216024"/>
          </a:xfrm>
          <a:prstGeom prst="rightArrow">
            <a:avLst/>
          </a:prstGeom>
          <a:solidFill>
            <a:srgbClr val="FF67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1" hangingPunct="1"/>
            <a:endParaRPr lang="zh-CN" altLang="en-US" sz="18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60" name="TextBox 14"/>
          <p:cNvSpPr txBox="1"/>
          <p:nvPr/>
        </p:nvSpPr>
        <p:spPr>
          <a:xfrm>
            <a:off x="6270631" y="1165600"/>
            <a:ext cx="1022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则可连接</a:t>
            </a:r>
          </a:p>
        </p:txBody>
      </p:sp>
      <p:sp>
        <p:nvSpPr>
          <p:cNvPr id="61" name="TextBox 16"/>
          <p:cNvSpPr txBox="1"/>
          <p:nvPr/>
        </p:nvSpPr>
        <p:spPr>
          <a:xfrm>
            <a:off x="7452320" y="1421160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A,B,C,E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750833"/>
      </p:ext>
    </p:extLst>
  </p:cSld>
  <p:clrMapOvr>
    <a:masterClrMapping/>
  </p:clrMapOvr>
  <p:transition spd="med">
    <p:split orient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5DF2457F-D941-4CAF-A720-F38E9379B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414" y="3095890"/>
            <a:ext cx="5668103" cy="36738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6000" y="756000"/>
            <a:ext cx="36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对于任何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个需要连接的项集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2000" y="1960703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对于任何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个需要连接的项集</a:t>
            </a:r>
          </a:p>
        </p:txBody>
      </p:sp>
      <p:sp>
        <p:nvSpPr>
          <p:cNvPr id="16" name="矩形 15"/>
          <p:cNvSpPr/>
          <p:nvPr/>
        </p:nvSpPr>
        <p:spPr bwMode="auto">
          <a:xfrm>
            <a:off x="3690749" y="4921238"/>
            <a:ext cx="792000" cy="1080000"/>
          </a:xfrm>
          <a:prstGeom prst="rect">
            <a:avLst/>
          </a:prstGeom>
          <a:noFill/>
          <a:ln w="19050" cap="flat" cmpd="sng" algn="ctr">
            <a:solidFill>
              <a:srgbClr val="FF67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1" hangingPunct="1"/>
            <a:endParaRPr lang="zh-CN" altLang="en-US" sz="18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5" name="标题 1">
            <a:extLst>
              <a:ext uri="{FF2B5EF4-FFF2-40B4-BE49-F238E27FC236}">
                <a16:creationId xmlns:a16="http://schemas.microsoft.com/office/drawing/2014/main" id="{B051CE1D-A86F-4AAC-9F05-991C421CD961}"/>
              </a:ext>
            </a:extLst>
          </p:cNvPr>
          <p:cNvSpPr txBox="1">
            <a:spLocks/>
          </p:cNvSpPr>
          <p:nvPr/>
        </p:nvSpPr>
        <p:spPr>
          <a:xfrm>
            <a:off x="756000" y="108000"/>
            <a:ext cx="67818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 dirty="0">
                <a:solidFill>
                  <a:prstClr val="white"/>
                </a:solidFill>
                <a:cs typeface="+mn-ea"/>
                <a:sym typeface="Times New Roman" panose="02020603050405020304" pitchFamily="18" charset="0"/>
              </a:rPr>
              <a:t>2.5.2 </a:t>
            </a:r>
            <a:r>
              <a:rPr lang="en-US" altLang="zh-CN" sz="2600" b="1" spc="50" dirty="0" err="1">
                <a:solidFill>
                  <a:prstClr val="white"/>
                </a:solidFill>
                <a:cs typeface="+mn-ea"/>
                <a:sym typeface="Times New Roman" panose="02020603050405020304" pitchFamily="18" charset="0"/>
              </a:rPr>
              <a:t>Apriori</a:t>
            </a:r>
            <a:r>
              <a:rPr lang="zh-CN" altLang="en-US" sz="2600" b="1" spc="50" dirty="0">
                <a:solidFill>
                  <a:prstClr val="white"/>
                </a:solidFill>
                <a:cs typeface="+mn-ea"/>
                <a:sym typeface="Times New Roman" panose="02020603050405020304" pitchFamily="18" charset="0"/>
              </a:rPr>
              <a:t>算法注意问题 </a:t>
            </a:r>
            <a:r>
              <a:rPr lang="en-US" altLang="zh-CN" sz="2600" b="1" spc="50" dirty="0">
                <a:solidFill>
                  <a:prstClr val="white"/>
                </a:solidFill>
                <a:cs typeface="+mn-ea"/>
                <a:sym typeface="Times New Roman" panose="02020603050405020304" pitchFamily="18" charset="0"/>
              </a:rPr>
              <a:t>—— </a:t>
            </a:r>
            <a:r>
              <a:rPr lang="zh-CN" altLang="en-US" sz="2600" b="1" spc="50" dirty="0">
                <a:solidFill>
                  <a:prstClr val="white"/>
                </a:solidFill>
                <a:cs typeface="+mn-ea"/>
                <a:sym typeface="Times New Roman" panose="02020603050405020304" pitchFamily="18" charset="0"/>
              </a:rPr>
              <a:t>项的连接</a:t>
            </a: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76AF2C83-F9CE-45AC-B7A2-58E692F6AE2F}"/>
              </a:ext>
            </a:extLst>
          </p:cNvPr>
          <p:cNvSpPr txBox="1"/>
          <p:nvPr/>
        </p:nvSpPr>
        <p:spPr>
          <a:xfrm>
            <a:off x="2069930" y="4511162"/>
            <a:ext cx="13681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A,B,C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A,C,E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A,B,E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B,C,E</a:t>
            </a: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54F4B430-0410-448D-8F76-D6CC3B2BCCB7}"/>
              </a:ext>
            </a:extLst>
          </p:cNvPr>
          <p:cNvCxnSpPr/>
          <p:nvPr/>
        </p:nvCxnSpPr>
        <p:spPr bwMode="auto">
          <a:xfrm>
            <a:off x="2035205" y="4734737"/>
            <a:ext cx="936104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8B3D5C31-1F8D-45CC-AA13-D4EAB00A368C}"/>
              </a:ext>
            </a:extLst>
          </p:cNvPr>
          <p:cNvCxnSpPr/>
          <p:nvPr/>
        </p:nvCxnSpPr>
        <p:spPr bwMode="auto">
          <a:xfrm>
            <a:off x="2035205" y="5348084"/>
            <a:ext cx="936104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8B3D5C31-1F8D-45CC-AA13-D4EAB00A368C}"/>
              </a:ext>
            </a:extLst>
          </p:cNvPr>
          <p:cNvCxnSpPr/>
          <p:nvPr/>
        </p:nvCxnSpPr>
        <p:spPr bwMode="auto">
          <a:xfrm>
            <a:off x="2051720" y="5013176"/>
            <a:ext cx="936104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TextBox 2"/>
          <p:cNvSpPr txBox="1"/>
          <p:nvPr/>
        </p:nvSpPr>
        <p:spPr>
          <a:xfrm>
            <a:off x="827584" y="1134822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A,B,C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41" name="TextBox 6"/>
          <p:cNvSpPr txBox="1"/>
          <p:nvPr/>
        </p:nvSpPr>
        <p:spPr>
          <a:xfrm>
            <a:off x="827584" y="1539862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A,B,E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42" name="TextBox 7"/>
          <p:cNvSpPr txBox="1"/>
          <p:nvPr/>
        </p:nvSpPr>
        <p:spPr>
          <a:xfrm>
            <a:off x="1691680" y="1134822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去掉第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个项集的尾项</a:t>
            </a:r>
          </a:p>
        </p:txBody>
      </p:sp>
      <p:cxnSp>
        <p:nvCxnSpPr>
          <p:cNvPr id="43" name="直接连接符 42"/>
          <p:cNvCxnSpPr/>
          <p:nvPr/>
        </p:nvCxnSpPr>
        <p:spPr bwMode="auto">
          <a:xfrm>
            <a:off x="1403648" y="1251735"/>
            <a:ext cx="216024" cy="21602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67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TextBox 8"/>
          <p:cNvSpPr txBox="1"/>
          <p:nvPr/>
        </p:nvSpPr>
        <p:spPr>
          <a:xfrm>
            <a:off x="1691680" y="1539862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去掉第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个项集的尾项</a:t>
            </a:r>
          </a:p>
        </p:txBody>
      </p:sp>
      <p:cxnSp>
        <p:nvCxnSpPr>
          <p:cNvPr id="45" name="直接连接符 44"/>
          <p:cNvCxnSpPr/>
          <p:nvPr/>
        </p:nvCxnSpPr>
        <p:spPr bwMode="auto">
          <a:xfrm>
            <a:off x="1356069" y="1635304"/>
            <a:ext cx="216024" cy="21602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67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" name="TextBox 10"/>
          <p:cNvSpPr txBox="1"/>
          <p:nvPr/>
        </p:nvSpPr>
        <p:spPr>
          <a:xfrm>
            <a:off x="5695430" y="1147390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A,B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47" name="TextBox 11"/>
          <p:cNvSpPr txBox="1"/>
          <p:nvPr/>
        </p:nvSpPr>
        <p:spPr>
          <a:xfrm>
            <a:off x="5695430" y="1516722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A,B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48" name="右箭头 47"/>
          <p:cNvSpPr/>
          <p:nvPr/>
        </p:nvSpPr>
        <p:spPr bwMode="auto">
          <a:xfrm>
            <a:off x="4334732" y="1556792"/>
            <a:ext cx="1332000" cy="216024"/>
          </a:xfrm>
          <a:prstGeom prst="rightArrow">
            <a:avLst/>
          </a:prstGeom>
          <a:solidFill>
            <a:srgbClr val="FF67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1" hangingPunct="1"/>
            <a:endParaRPr lang="zh-CN" altLang="en-US" sz="18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49" name="TextBox 12"/>
          <p:cNvSpPr txBox="1"/>
          <p:nvPr/>
        </p:nvSpPr>
        <p:spPr>
          <a:xfrm>
            <a:off x="4283968" y="1012567"/>
            <a:ext cx="133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若剩下的项一样</a:t>
            </a:r>
          </a:p>
        </p:txBody>
      </p:sp>
      <p:sp>
        <p:nvSpPr>
          <p:cNvPr id="50" name="右箭头 49"/>
          <p:cNvSpPr/>
          <p:nvPr/>
        </p:nvSpPr>
        <p:spPr bwMode="auto">
          <a:xfrm>
            <a:off x="6349945" y="1556792"/>
            <a:ext cx="864096" cy="216024"/>
          </a:xfrm>
          <a:prstGeom prst="rightArrow">
            <a:avLst/>
          </a:prstGeom>
          <a:solidFill>
            <a:srgbClr val="FF67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1" hangingPunct="1"/>
            <a:endParaRPr lang="zh-CN" altLang="en-US" sz="18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51" name="TextBox 14"/>
          <p:cNvSpPr txBox="1"/>
          <p:nvPr/>
        </p:nvSpPr>
        <p:spPr>
          <a:xfrm>
            <a:off x="6270631" y="1165600"/>
            <a:ext cx="1022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则可连接</a:t>
            </a:r>
          </a:p>
        </p:txBody>
      </p:sp>
      <p:sp>
        <p:nvSpPr>
          <p:cNvPr id="52" name="TextBox 16"/>
          <p:cNvSpPr txBox="1"/>
          <p:nvPr/>
        </p:nvSpPr>
        <p:spPr>
          <a:xfrm>
            <a:off x="7452320" y="1421160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A,B,C,E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53" name="TextBox 18"/>
          <p:cNvSpPr txBox="1"/>
          <p:nvPr/>
        </p:nvSpPr>
        <p:spPr>
          <a:xfrm>
            <a:off x="827584" y="2365951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A,B,D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54" name="TextBox 19"/>
          <p:cNvSpPr txBox="1"/>
          <p:nvPr/>
        </p:nvSpPr>
        <p:spPr>
          <a:xfrm>
            <a:off x="827584" y="2790645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B,C,E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55" name="TextBox 20"/>
          <p:cNvSpPr txBox="1"/>
          <p:nvPr/>
        </p:nvSpPr>
        <p:spPr>
          <a:xfrm>
            <a:off x="1691680" y="2365951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去掉第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个项集的尾项</a:t>
            </a:r>
          </a:p>
        </p:txBody>
      </p:sp>
      <p:cxnSp>
        <p:nvCxnSpPr>
          <p:cNvPr id="56" name="直接连接符 55"/>
          <p:cNvCxnSpPr/>
          <p:nvPr/>
        </p:nvCxnSpPr>
        <p:spPr bwMode="auto">
          <a:xfrm>
            <a:off x="1403648" y="2478763"/>
            <a:ext cx="216024" cy="21602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67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TextBox 22"/>
          <p:cNvSpPr txBox="1"/>
          <p:nvPr/>
        </p:nvSpPr>
        <p:spPr>
          <a:xfrm>
            <a:off x="1691680" y="2790645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去掉第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个项集的尾项</a:t>
            </a:r>
          </a:p>
        </p:txBody>
      </p:sp>
      <p:cxnSp>
        <p:nvCxnSpPr>
          <p:cNvPr id="58" name="直接连接符 57"/>
          <p:cNvCxnSpPr/>
          <p:nvPr/>
        </p:nvCxnSpPr>
        <p:spPr bwMode="auto">
          <a:xfrm>
            <a:off x="1356069" y="2892648"/>
            <a:ext cx="216024" cy="21602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67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TextBox 24"/>
          <p:cNvSpPr txBox="1"/>
          <p:nvPr/>
        </p:nvSpPr>
        <p:spPr>
          <a:xfrm>
            <a:off x="5695430" y="2341329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A,B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60" name="TextBox 25"/>
          <p:cNvSpPr txBox="1"/>
          <p:nvPr/>
        </p:nvSpPr>
        <p:spPr>
          <a:xfrm>
            <a:off x="5695430" y="2710661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B,C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61" name="右箭头 60"/>
          <p:cNvSpPr/>
          <p:nvPr/>
        </p:nvSpPr>
        <p:spPr bwMode="auto">
          <a:xfrm>
            <a:off x="4334732" y="2629361"/>
            <a:ext cx="1332000" cy="216024"/>
          </a:xfrm>
          <a:prstGeom prst="rightArrow">
            <a:avLst/>
          </a:prstGeom>
          <a:solidFill>
            <a:srgbClr val="FF67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1" hangingPunct="1"/>
            <a:endParaRPr lang="zh-CN" altLang="en-US" sz="18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62" name="TextBox 29"/>
          <p:cNvSpPr txBox="1"/>
          <p:nvPr/>
        </p:nvSpPr>
        <p:spPr>
          <a:xfrm>
            <a:off x="7228848" y="2452091"/>
            <a:ext cx="133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则不可连接</a:t>
            </a:r>
          </a:p>
        </p:txBody>
      </p:sp>
      <p:sp>
        <p:nvSpPr>
          <p:cNvPr id="63" name="右箭头 62"/>
          <p:cNvSpPr/>
          <p:nvPr/>
        </p:nvSpPr>
        <p:spPr bwMode="auto">
          <a:xfrm>
            <a:off x="6343501" y="2537543"/>
            <a:ext cx="870539" cy="203896"/>
          </a:xfrm>
          <a:prstGeom prst="rightArrow">
            <a:avLst/>
          </a:prstGeom>
          <a:solidFill>
            <a:srgbClr val="FF67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1" hangingPunct="1"/>
            <a:endParaRPr lang="zh-CN" altLang="en-US" sz="18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786282"/>
      </p:ext>
    </p:extLst>
  </p:cSld>
  <p:clrMapOvr>
    <a:masterClrMapping/>
  </p:clrMapOvr>
  <p:transition spd="med">
    <p:split orient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5DF2457F-D941-4CAF-A720-F38E9379B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414" y="3095890"/>
            <a:ext cx="5668103" cy="36738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6000" y="756000"/>
            <a:ext cx="36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对于任何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个需要连接的项集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2000" y="1960703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对于任何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个需要连接的项集</a:t>
            </a:r>
          </a:p>
        </p:txBody>
      </p:sp>
      <p:sp>
        <p:nvSpPr>
          <p:cNvPr id="16" name="矩形 15"/>
          <p:cNvSpPr/>
          <p:nvPr/>
        </p:nvSpPr>
        <p:spPr bwMode="auto">
          <a:xfrm>
            <a:off x="3690749" y="4921238"/>
            <a:ext cx="792000" cy="1080000"/>
          </a:xfrm>
          <a:prstGeom prst="rect">
            <a:avLst/>
          </a:prstGeom>
          <a:noFill/>
          <a:ln w="19050" cap="flat" cmpd="sng" algn="ctr">
            <a:solidFill>
              <a:srgbClr val="FF67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1" hangingPunct="1"/>
            <a:endParaRPr lang="zh-CN" altLang="en-US" sz="18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5" name="标题 1">
            <a:extLst>
              <a:ext uri="{FF2B5EF4-FFF2-40B4-BE49-F238E27FC236}">
                <a16:creationId xmlns:a16="http://schemas.microsoft.com/office/drawing/2014/main" id="{B051CE1D-A86F-4AAC-9F05-991C421CD961}"/>
              </a:ext>
            </a:extLst>
          </p:cNvPr>
          <p:cNvSpPr txBox="1">
            <a:spLocks/>
          </p:cNvSpPr>
          <p:nvPr/>
        </p:nvSpPr>
        <p:spPr>
          <a:xfrm>
            <a:off x="756000" y="108000"/>
            <a:ext cx="67818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 dirty="0">
                <a:solidFill>
                  <a:prstClr val="white"/>
                </a:solidFill>
                <a:cs typeface="+mn-ea"/>
                <a:sym typeface="Times New Roman" panose="02020603050405020304" pitchFamily="18" charset="0"/>
              </a:rPr>
              <a:t>2.5.2 </a:t>
            </a:r>
            <a:r>
              <a:rPr lang="en-US" altLang="zh-CN" sz="2600" b="1" spc="50" dirty="0" err="1">
                <a:solidFill>
                  <a:prstClr val="white"/>
                </a:solidFill>
                <a:cs typeface="+mn-ea"/>
                <a:sym typeface="Times New Roman" panose="02020603050405020304" pitchFamily="18" charset="0"/>
              </a:rPr>
              <a:t>Apriori</a:t>
            </a:r>
            <a:r>
              <a:rPr lang="zh-CN" altLang="en-US" sz="2600" b="1" spc="50" dirty="0">
                <a:solidFill>
                  <a:prstClr val="white"/>
                </a:solidFill>
                <a:cs typeface="+mn-ea"/>
                <a:sym typeface="Times New Roman" panose="02020603050405020304" pitchFamily="18" charset="0"/>
              </a:rPr>
              <a:t>算法注意问题 </a:t>
            </a:r>
            <a:r>
              <a:rPr lang="en-US" altLang="zh-CN" sz="2600" b="1" spc="50" dirty="0">
                <a:solidFill>
                  <a:prstClr val="white"/>
                </a:solidFill>
                <a:cs typeface="+mn-ea"/>
                <a:sym typeface="Times New Roman" panose="02020603050405020304" pitchFamily="18" charset="0"/>
              </a:rPr>
              <a:t>—— </a:t>
            </a:r>
            <a:r>
              <a:rPr lang="zh-CN" altLang="en-US" sz="2600" b="1" spc="50" dirty="0">
                <a:solidFill>
                  <a:prstClr val="white"/>
                </a:solidFill>
                <a:cs typeface="+mn-ea"/>
                <a:sym typeface="Times New Roman" panose="02020603050405020304" pitchFamily="18" charset="0"/>
              </a:rPr>
              <a:t>项的连接</a:t>
            </a: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76AF2C83-F9CE-45AC-B7A2-58E692F6AE2F}"/>
              </a:ext>
            </a:extLst>
          </p:cNvPr>
          <p:cNvSpPr txBox="1"/>
          <p:nvPr/>
        </p:nvSpPr>
        <p:spPr>
          <a:xfrm>
            <a:off x="2069930" y="4511162"/>
            <a:ext cx="13681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A,B,C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A,C,E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A,B,E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B,C,E</a:t>
            </a: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54F4B430-0410-448D-8F76-D6CC3B2BCCB7}"/>
              </a:ext>
            </a:extLst>
          </p:cNvPr>
          <p:cNvCxnSpPr/>
          <p:nvPr/>
        </p:nvCxnSpPr>
        <p:spPr bwMode="auto">
          <a:xfrm>
            <a:off x="2035205" y="4734737"/>
            <a:ext cx="936104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8B3D5C31-1F8D-45CC-AA13-D4EAB00A368C}"/>
              </a:ext>
            </a:extLst>
          </p:cNvPr>
          <p:cNvCxnSpPr/>
          <p:nvPr/>
        </p:nvCxnSpPr>
        <p:spPr bwMode="auto">
          <a:xfrm>
            <a:off x="2035205" y="5348084"/>
            <a:ext cx="936104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TextBox 35">
            <a:extLst>
              <a:ext uri="{FF2B5EF4-FFF2-40B4-BE49-F238E27FC236}">
                <a16:creationId xmlns:a16="http://schemas.microsoft.com/office/drawing/2014/main" id="{9077E298-1C8A-4F0D-BDB1-929DA6FF454D}"/>
              </a:ext>
            </a:extLst>
          </p:cNvPr>
          <p:cNvSpPr txBox="1"/>
          <p:nvPr/>
        </p:nvSpPr>
        <p:spPr>
          <a:xfrm>
            <a:off x="216000" y="5892831"/>
            <a:ext cx="3113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项的连接准则的优点是降低候选项的生成</a:t>
            </a:r>
          </a:p>
        </p:txBody>
      </p:sp>
      <p:sp>
        <p:nvSpPr>
          <p:cNvPr id="40" name="TextBox 18"/>
          <p:cNvSpPr txBox="1"/>
          <p:nvPr/>
        </p:nvSpPr>
        <p:spPr>
          <a:xfrm>
            <a:off x="827584" y="2365951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A,B,D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41" name="TextBox 19"/>
          <p:cNvSpPr txBox="1"/>
          <p:nvPr/>
        </p:nvSpPr>
        <p:spPr>
          <a:xfrm>
            <a:off x="827584" y="2790645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B,C,E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42" name="TextBox 20"/>
          <p:cNvSpPr txBox="1"/>
          <p:nvPr/>
        </p:nvSpPr>
        <p:spPr>
          <a:xfrm>
            <a:off x="1691680" y="2365951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去掉第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个项集的尾项</a:t>
            </a:r>
          </a:p>
        </p:txBody>
      </p:sp>
      <p:cxnSp>
        <p:nvCxnSpPr>
          <p:cNvPr id="43" name="直接连接符 42"/>
          <p:cNvCxnSpPr/>
          <p:nvPr/>
        </p:nvCxnSpPr>
        <p:spPr bwMode="auto">
          <a:xfrm>
            <a:off x="1403648" y="2478763"/>
            <a:ext cx="216024" cy="21602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67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TextBox 22"/>
          <p:cNvSpPr txBox="1"/>
          <p:nvPr/>
        </p:nvSpPr>
        <p:spPr>
          <a:xfrm>
            <a:off x="1691680" y="2790645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去掉第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个项集的尾项</a:t>
            </a:r>
          </a:p>
        </p:txBody>
      </p:sp>
      <p:cxnSp>
        <p:nvCxnSpPr>
          <p:cNvPr id="45" name="直接连接符 44"/>
          <p:cNvCxnSpPr/>
          <p:nvPr/>
        </p:nvCxnSpPr>
        <p:spPr bwMode="auto">
          <a:xfrm>
            <a:off x="1356069" y="2892648"/>
            <a:ext cx="216024" cy="21602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67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" name="TextBox 24"/>
          <p:cNvSpPr txBox="1"/>
          <p:nvPr/>
        </p:nvSpPr>
        <p:spPr>
          <a:xfrm>
            <a:off x="5695430" y="2341329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A,B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47" name="TextBox 25"/>
          <p:cNvSpPr txBox="1"/>
          <p:nvPr/>
        </p:nvSpPr>
        <p:spPr>
          <a:xfrm>
            <a:off x="5695430" y="2710661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B,C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48" name="右箭头 47"/>
          <p:cNvSpPr/>
          <p:nvPr/>
        </p:nvSpPr>
        <p:spPr bwMode="auto">
          <a:xfrm>
            <a:off x="4334732" y="2629361"/>
            <a:ext cx="1332000" cy="216024"/>
          </a:xfrm>
          <a:prstGeom prst="rightArrow">
            <a:avLst/>
          </a:prstGeom>
          <a:solidFill>
            <a:srgbClr val="FF67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1" hangingPunct="1"/>
            <a:endParaRPr lang="zh-CN" altLang="en-US" sz="18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49" name="TextBox 29"/>
          <p:cNvSpPr txBox="1"/>
          <p:nvPr/>
        </p:nvSpPr>
        <p:spPr>
          <a:xfrm>
            <a:off x="7228848" y="2452091"/>
            <a:ext cx="133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则不可连接</a:t>
            </a:r>
          </a:p>
        </p:txBody>
      </p:sp>
      <p:sp>
        <p:nvSpPr>
          <p:cNvPr id="50" name="右箭头 49"/>
          <p:cNvSpPr/>
          <p:nvPr/>
        </p:nvSpPr>
        <p:spPr bwMode="auto">
          <a:xfrm>
            <a:off x="6343501" y="2537543"/>
            <a:ext cx="870539" cy="203896"/>
          </a:xfrm>
          <a:prstGeom prst="rightArrow">
            <a:avLst/>
          </a:prstGeom>
          <a:solidFill>
            <a:srgbClr val="FF67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1" hangingPunct="1"/>
            <a:endParaRPr lang="zh-CN" altLang="en-US" sz="18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51" name="TextBox 2"/>
          <p:cNvSpPr txBox="1"/>
          <p:nvPr/>
        </p:nvSpPr>
        <p:spPr>
          <a:xfrm>
            <a:off x="827584" y="1134822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A,B,C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52" name="TextBox 6"/>
          <p:cNvSpPr txBox="1"/>
          <p:nvPr/>
        </p:nvSpPr>
        <p:spPr>
          <a:xfrm>
            <a:off x="827584" y="1539862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A,B,E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53" name="TextBox 7"/>
          <p:cNvSpPr txBox="1"/>
          <p:nvPr/>
        </p:nvSpPr>
        <p:spPr>
          <a:xfrm>
            <a:off x="1691680" y="1134822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去掉第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个项集的尾项</a:t>
            </a:r>
          </a:p>
        </p:txBody>
      </p:sp>
      <p:cxnSp>
        <p:nvCxnSpPr>
          <p:cNvPr id="54" name="直接连接符 53"/>
          <p:cNvCxnSpPr/>
          <p:nvPr/>
        </p:nvCxnSpPr>
        <p:spPr bwMode="auto">
          <a:xfrm>
            <a:off x="1403648" y="1251735"/>
            <a:ext cx="216024" cy="21602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67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TextBox 8"/>
          <p:cNvSpPr txBox="1"/>
          <p:nvPr/>
        </p:nvSpPr>
        <p:spPr>
          <a:xfrm>
            <a:off x="1691680" y="1539862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去掉第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个项集的尾项</a:t>
            </a:r>
          </a:p>
        </p:txBody>
      </p:sp>
      <p:cxnSp>
        <p:nvCxnSpPr>
          <p:cNvPr id="56" name="直接连接符 55"/>
          <p:cNvCxnSpPr/>
          <p:nvPr/>
        </p:nvCxnSpPr>
        <p:spPr bwMode="auto">
          <a:xfrm>
            <a:off x="1356069" y="1635304"/>
            <a:ext cx="216024" cy="21602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67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TextBox 10"/>
          <p:cNvSpPr txBox="1"/>
          <p:nvPr/>
        </p:nvSpPr>
        <p:spPr>
          <a:xfrm>
            <a:off x="5695430" y="1147390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A,B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58" name="TextBox 11"/>
          <p:cNvSpPr txBox="1"/>
          <p:nvPr/>
        </p:nvSpPr>
        <p:spPr>
          <a:xfrm>
            <a:off x="5695430" y="1516722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A,B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59" name="右箭头 58"/>
          <p:cNvSpPr/>
          <p:nvPr/>
        </p:nvSpPr>
        <p:spPr bwMode="auto">
          <a:xfrm>
            <a:off x="4334732" y="1556792"/>
            <a:ext cx="1332000" cy="216024"/>
          </a:xfrm>
          <a:prstGeom prst="rightArrow">
            <a:avLst/>
          </a:prstGeom>
          <a:solidFill>
            <a:srgbClr val="FF67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1" hangingPunct="1"/>
            <a:endParaRPr lang="zh-CN" altLang="en-US" sz="18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60" name="右箭头 59"/>
          <p:cNvSpPr/>
          <p:nvPr/>
        </p:nvSpPr>
        <p:spPr bwMode="auto">
          <a:xfrm>
            <a:off x="6349945" y="1556792"/>
            <a:ext cx="864096" cy="216024"/>
          </a:xfrm>
          <a:prstGeom prst="rightArrow">
            <a:avLst/>
          </a:prstGeom>
          <a:solidFill>
            <a:srgbClr val="FF67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1" hangingPunct="1"/>
            <a:endParaRPr lang="zh-CN" altLang="en-US" sz="18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61" name="TextBox 14"/>
          <p:cNvSpPr txBox="1"/>
          <p:nvPr/>
        </p:nvSpPr>
        <p:spPr>
          <a:xfrm>
            <a:off x="6270631" y="1165600"/>
            <a:ext cx="1022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则可连接</a:t>
            </a:r>
          </a:p>
        </p:txBody>
      </p:sp>
      <p:sp>
        <p:nvSpPr>
          <p:cNvPr id="62" name="TextBox 16"/>
          <p:cNvSpPr txBox="1"/>
          <p:nvPr/>
        </p:nvSpPr>
        <p:spPr>
          <a:xfrm>
            <a:off x="7452320" y="1421160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A,B,C,E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63" name="TextBox 12"/>
          <p:cNvSpPr txBox="1"/>
          <p:nvPr/>
        </p:nvSpPr>
        <p:spPr>
          <a:xfrm>
            <a:off x="4283968" y="1012567"/>
            <a:ext cx="133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若剩下的项一样</a:t>
            </a:r>
          </a:p>
        </p:txBody>
      </p:sp>
    </p:spTree>
    <p:extLst>
      <p:ext uri="{BB962C8B-B14F-4D97-AF65-F5344CB8AC3E}">
        <p14:creationId xmlns:p14="http://schemas.microsoft.com/office/powerpoint/2010/main" val="1029745052"/>
      </p:ext>
    </p:extLst>
  </p:cSld>
  <p:clrMapOvr>
    <a:masterClrMapping/>
  </p:clrMapOvr>
  <p:transition spd="med">
    <p:split orient="vert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gray">
          <a:xfrm>
            <a:off x="756000" y="1124744"/>
            <a:ext cx="4896120" cy="18427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360000" indent="-3600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  <a:defRPr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  <a:lvl2pPr marL="817200" lvl="1" indent="-3600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  <a:defRPr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eaLnBrk="1" hangingPunct="1"/>
            <a:r>
              <a:rPr lang="zh-CN" altLang="en-US" dirty="0">
                <a:solidFill>
                  <a:prstClr val="black"/>
                </a:solidFill>
                <a:sym typeface="Times New Roman" panose="02020603050405020304" pitchFamily="18" charset="0"/>
              </a:rPr>
              <a:t>多次扫描数据库</a:t>
            </a:r>
          </a:p>
          <a:p>
            <a:pPr eaLnBrk="1" hangingPunct="1"/>
            <a:r>
              <a:rPr lang="zh-CN" altLang="en-US" dirty="0">
                <a:solidFill>
                  <a:prstClr val="black"/>
                </a:solidFill>
                <a:sym typeface="Times New Roman" panose="02020603050405020304" pitchFamily="18" charset="0"/>
              </a:rPr>
              <a:t>候选项规模庞大</a:t>
            </a:r>
          </a:p>
          <a:p>
            <a:pPr eaLnBrk="1" hangingPunct="1"/>
            <a:r>
              <a:rPr lang="zh-CN" altLang="en-US" dirty="0">
                <a:solidFill>
                  <a:prstClr val="black"/>
                </a:solidFill>
                <a:sym typeface="Times New Roman" panose="02020603050405020304" pitchFamily="18" charset="0"/>
              </a:rPr>
              <a:t>计算支持度开销大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9D976053-1BD9-4666-BCF3-B91A83F3B44F}"/>
              </a:ext>
            </a:extLst>
          </p:cNvPr>
          <p:cNvSpPr txBox="1">
            <a:spLocks/>
          </p:cNvSpPr>
          <p:nvPr/>
        </p:nvSpPr>
        <p:spPr>
          <a:xfrm>
            <a:off x="756000" y="108000"/>
            <a:ext cx="67818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b="1" spc="50" dirty="0">
                <a:solidFill>
                  <a:prstClr val="white"/>
                </a:solidFill>
                <a:cs typeface="+mn-ea"/>
                <a:sym typeface="Times New Roman" panose="02020603050405020304" pitchFamily="18" charset="0"/>
              </a:rPr>
              <a:t>2.5.3 </a:t>
            </a:r>
            <a:r>
              <a:rPr lang="en-US" altLang="zh-CN" sz="2600" b="1" spc="50" dirty="0" err="1">
                <a:solidFill>
                  <a:prstClr val="white"/>
                </a:solidFill>
                <a:cs typeface="+mn-ea"/>
                <a:sym typeface="Times New Roman" panose="02020603050405020304" pitchFamily="18" charset="0"/>
              </a:rPr>
              <a:t>Apriori</a:t>
            </a:r>
            <a:r>
              <a:rPr lang="zh-CN" altLang="en-US" sz="2600" b="1" spc="50" dirty="0">
                <a:solidFill>
                  <a:prstClr val="white"/>
                </a:solidFill>
                <a:cs typeface="+mn-ea"/>
                <a:sym typeface="Times New Roman" panose="02020603050405020304" pitchFamily="18" charset="0"/>
              </a:rPr>
              <a:t>算法特点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4D59DC8-182B-4098-AC81-A56623C4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414" y="3095890"/>
            <a:ext cx="5668103" cy="367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52791"/>
      </p:ext>
    </p:extLst>
  </p:cSld>
  <p:clrMapOvr>
    <a:masterClrMapping/>
  </p:clrMapOvr>
  <p:transition spd="med">
    <p:split orient="vert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57BE439-FA8B-4191-88EB-8FA074D3FBFA}"/>
              </a:ext>
            </a:extLst>
          </p:cNvPr>
          <p:cNvSpPr txBox="1">
            <a:spLocks/>
          </p:cNvSpPr>
          <p:nvPr/>
        </p:nvSpPr>
        <p:spPr>
          <a:xfrm>
            <a:off x="756000" y="108000"/>
            <a:ext cx="67818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2.1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提高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Apriori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算法性能的方法</a:t>
            </a:r>
            <a:endParaRPr lang="zh-CN" altLang="en-US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39273471-96A6-430C-BF22-44E895F882F7}"/>
              </a:ext>
            </a:extLst>
          </p:cNvPr>
          <p:cNvGrpSpPr/>
          <p:nvPr/>
        </p:nvGrpSpPr>
        <p:grpSpPr>
          <a:xfrm>
            <a:off x="840947" y="1416230"/>
            <a:ext cx="2528527" cy="2036752"/>
            <a:chOff x="132142" y="1484784"/>
            <a:chExt cx="2528527" cy="2036752"/>
          </a:xfrm>
        </p:grpSpPr>
        <p:sp>
          <p:nvSpPr>
            <p:cNvPr id="34" name="Rectangle 3">
              <a:extLst>
                <a:ext uri="{FF2B5EF4-FFF2-40B4-BE49-F238E27FC236}">
                  <a16:creationId xmlns:a16="http://schemas.microsoft.com/office/drawing/2014/main" id="{58FBB970-EC48-4BE9-8BC9-42E8DB332288}"/>
                </a:ext>
              </a:extLst>
            </p:cNvPr>
            <p:cNvSpPr/>
            <p:nvPr/>
          </p:nvSpPr>
          <p:spPr>
            <a:xfrm>
              <a:off x="132143" y="1484784"/>
              <a:ext cx="2528526" cy="16595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4800" dirty="0">
                <a:solidFill>
                  <a:srgbClr val="0E7FB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35" name="Rounded Rectangle 6">
              <a:extLst>
                <a:ext uri="{FF2B5EF4-FFF2-40B4-BE49-F238E27FC236}">
                  <a16:creationId xmlns:a16="http://schemas.microsoft.com/office/drawing/2014/main" id="{28274E15-87CB-4243-8B29-9BA6E019ACB8}"/>
                </a:ext>
              </a:extLst>
            </p:cNvPr>
            <p:cNvSpPr/>
            <p:nvPr/>
          </p:nvSpPr>
          <p:spPr>
            <a:xfrm>
              <a:off x="592115" y="2492896"/>
              <a:ext cx="1608582" cy="1028640"/>
            </a:xfrm>
            <a:prstGeom prst="roundRect">
              <a:avLst>
                <a:gd name="adj" fmla="val 744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>
                  <a:latin typeface="Times New Roman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散列项集计数</a:t>
              </a:r>
              <a:endParaRPr lang="en-US" sz="2400"/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4A9AC4F-2075-48C3-BFD9-7A49DD263C23}"/>
                </a:ext>
              </a:extLst>
            </p:cNvPr>
            <p:cNvSpPr/>
            <p:nvPr/>
          </p:nvSpPr>
          <p:spPr>
            <a:xfrm>
              <a:off x="132142" y="1557860"/>
              <a:ext cx="252852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>
                  <a:latin typeface="Times New Roman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Hash-based itemset counting</a:t>
              </a:r>
              <a:endParaRPr lang="zh-CN" altLang="en-US" sz="2400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D4DC09B-88E8-461C-874E-967634E62471}"/>
              </a:ext>
            </a:extLst>
          </p:cNvPr>
          <p:cNvGrpSpPr/>
          <p:nvPr/>
        </p:nvGrpSpPr>
        <p:grpSpPr>
          <a:xfrm>
            <a:off x="3630446" y="1416230"/>
            <a:ext cx="2528527" cy="2036752"/>
            <a:chOff x="132142" y="1484784"/>
            <a:chExt cx="2528527" cy="2036752"/>
          </a:xfrm>
        </p:grpSpPr>
        <p:sp>
          <p:nvSpPr>
            <p:cNvPr id="52" name="Rectangle 3">
              <a:extLst>
                <a:ext uri="{FF2B5EF4-FFF2-40B4-BE49-F238E27FC236}">
                  <a16:creationId xmlns:a16="http://schemas.microsoft.com/office/drawing/2014/main" id="{D35DDA96-4927-4A69-9FB3-1B34D36BA92B}"/>
                </a:ext>
              </a:extLst>
            </p:cNvPr>
            <p:cNvSpPr/>
            <p:nvPr/>
          </p:nvSpPr>
          <p:spPr>
            <a:xfrm>
              <a:off x="132143" y="1484784"/>
              <a:ext cx="2528526" cy="16595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1354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4800" dirty="0">
                <a:solidFill>
                  <a:srgbClr val="0E7FB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53" name="Rounded Rectangle 6">
              <a:extLst>
                <a:ext uri="{FF2B5EF4-FFF2-40B4-BE49-F238E27FC236}">
                  <a16:creationId xmlns:a16="http://schemas.microsoft.com/office/drawing/2014/main" id="{6CD59200-11F7-4785-9D29-8169D0C4CCD6}"/>
                </a:ext>
              </a:extLst>
            </p:cNvPr>
            <p:cNvSpPr/>
            <p:nvPr/>
          </p:nvSpPr>
          <p:spPr>
            <a:xfrm>
              <a:off x="592115" y="2492896"/>
              <a:ext cx="1608582" cy="1028640"/>
            </a:xfrm>
            <a:prstGeom prst="roundRect">
              <a:avLst>
                <a:gd name="adj" fmla="val 7442"/>
              </a:avLst>
            </a:prstGeom>
            <a:solidFill>
              <a:srgbClr val="1354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>
                  <a:latin typeface="Times New Roman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事务压缩</a:t>
              </a:r>
              <a:endParaRPr lang="en-US" sz="2400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20E838E7-12D3-4220-94F7-60C11E124FD0}"/>
                </a:ext>
              </a:extLst>
            </p:cNvPr>
            <p:cNvSpPr/>
            <p:nvPr/>
          </p:nvSpPr>
          <p:spPr>
            <a:xfrm>
              <a:off x="132142" y="1557860"/>
              <a:ext cx="252852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>
                  <a:latin typeface="Times New Roman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Transaction reduction</a:t>
              </a:r>
              <a:endParaRPr lang="zh-CN" altLang="en-US" sz="2400"/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19F72E9D-9E31-471B-BEA4-16817D4CF67E}"/>
              </a:ext>
            </a:extLst>
          </p:cNvPr>
          <p:cNvGrpSpPr/>
          <p:nvPr/>
        </p:nvGrpSpPr>
        <p:grpSpPr>
          <a:xfrm>
            <a:off x="2854374" y="3789040"/>
            <a:ext cx="2528527" cy="2036752"/>
            <a:chOff x="132142" y="1484784"/>
            <a:chExt cx="2528527" cy="2036752"/>
          </a:xfrm>
        </p:grpSpPr>
        <p:sp>
          <p:nvSpPr>
            <p:cNvPr id="56" name="Rectangle 3">
              <a:extLst>
                <a:ext uri="{FF2B5EF4-FFF2-40B4-BE49-F238E27FC236}">
                  <a16:creationId xmlns:a16="http://schemas.microsoft.com/office/drawing/2014/main" id="{BB7D2CF7-E99D-4D9F-A7BC-E6A60D5B93D6}"/>
                </a:ext>
              </a:extLst>
            </p:cNvPr>
            <p:cNvSpPr/>
            <p:nvPr/>
          </p:nvSpPr>
          <p:spPr>
            <a:xfrm>
              <a:off x="132143" y="1484784"/>
              <a:ext cx="2528526" cy="16595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4800" dirty="0">
                <a:solidFill>
                  <a:srgbClr val="0E7FB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57" name="Rounded Rectangle 6">
              <a:extLst>
                <a:ext uri="{FF2B5EF4-FFF2-40B4-BE49-F238E27FC236}">
                  <a16:creationId xmlns:a16="http://schemas.microsoft.com/office/drawing/2014/main" id="{09C5F43A-49E6-4DBB-9FD7-2D3F5655974B}"/>
                </a:ext>
              </a:extLst>
            </p:cNvPr>
            <p:cNvSpPr/>
            <p:nvPr/>
          </p:nvSpPr>
          <p:spPr>
            <a:xfrm>
              <a:off x="592115" y="2492896"/>
              <a:ext cx="1608582" cy="1028640"/>
            </a:xfrm>
            <a:prstGeom prst="roundRect">
              <a:avLst>
                <a:gd name="adj" fmla="val 744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>
                  <a:latin typeface="Times New Roman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划分</a:t>
              </a:r>
              <a:endParaRPr lang="en-US" sz="2400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15396AD-111E-49FA-B20F-1DD0D9BF2C2A}"/>
                </a:ext>
              </a:extLst>
            </p:cNvPr>
            <p:cNvSpPr/>
            <p:nvPr/>
          </p:nvSpPr>
          <p:spPr>
            <a:xfrm>
              <a:off x="132142" y="1752095"/>
              <a:ext cx="252852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>
                  <a:latin typeface="Times New Roman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Partitioning</a:t>
              </a:r>
              <a:endParaRPr lang="zh-CN" altLang="en-US" sz="2400"/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38B99176-54D2-49C6-93D7-58C9A49E0944}"/>
              </a:ext>
            </a:extLst>
          </p:cNvPr>
          <p:cNvGrpSpPr/>
          <p:nvPr/>
        </p:nvGrpSpPr>
        <p:grpSpPr>
          <a:xfrm>
            <a:off x="5643873" y="3789040"/>
            <a:ext cx="2528527" cy="2036752"/>
            <a:chOff x="132142" y="1484784"/>
            <a:chExt cx="2528527" cy="2036752"/>
          </a:xfrm>
        </p:grpSpPr>
        <p:sp>
          <p:nvSpPr>
            <p:cNvPr id="60" name="Rectangle 3">
              <a:extLst>
                <a:ext uri="{FF2B5EF4-FFF2-40B4-BE49-F238E27FC236}">
                  <a16:creationId xmlns:a16="http://schemas.microsoft.com/office/drawing/2014/main" id="{A809BE09-AB82-4CB8-886C-9F8025A53A50}"/>
                </a:ext>
              </a:extLst>
            </p:cNvPr>
            <p:cNvSpPr/>
            <p:nvPr/>
          </p:nvSpPr>
          <p:spPr>
            <a:xfrm>
              <a:off x="132143" y="1484784"/>
              <a:ext cx="2528526" cy="16595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1354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4800" dirty="0">
                <a:solidFill>
                  <a:srgbClr val="0E7FB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61" name="Rounded Rectangle 6">
              <a:extLst>
                <a:ext uri="{FF2B5EF4-FFF2-40B4-BE49-F238E27FC236}">
                  <a16:creationId xmlns:a16="http://schemas.microsoft.com/office/drawing/2014/main" id="{A877BE9B-091A-4F0D-9748-BFB19D91C816}"/>
                </a:ext>
              </a:extLst>
            </p:cNvPr>
            <p:cNvSpPr/>
            <p:nvPr/>
          </p:nvSpPr>
          <p:spPr>
            <a:xfrm>
              <a:off x="592115" y="2492896"/>
              <a:ext cx="1608582" cy="1028640"/>
            </a:xfrm>
            <a:prstGeom prst="roundRect">
              <a:avLst>
                <a:gd name="adj" fmla="val 7442"/>
              </a:avLst>
            </a:prstGeom>
            <a:solidFill>
              <a:srgbClr val="1354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>
                  <a:latin typeface="Times New Roman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采样</a:t>
              </a:r>
              <a:endParaRPr lang="en-US" sz="2400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1F43D3AF-F1C4-42A0-9A43-F5B047EA5E55}"/>
                </a:ext>
              </a:extLst>
            </p:cNvPr>
            <p:cNvSpPr/>
            <p:nvPr/>
          </p:nvSpPr>
          <p:spPr>
            <a:xfrm>
              <a:off x="132142" y="1758399"/>
              <a:ext cx="252852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>
                  <a:latin typeface="Times New Roman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Sampling</a:t>
              </a:r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325086110"/>
      </p:ext>
    </p:extLst>
  </p:cSld>
  <p:clrMapOvr>
    <a:masterClrMapping/>
  </p:clrMapOvr>
  <p:transition spd="med"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56000" y="108000"/>
            <a:ext cx="648029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1.1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定义：关联分析（</a:t>
            </a:r>
            <a:r>
              <a:rPr lang="en-US" altLang="zh-CN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association analysis</a:t>
            </a:r>
            <a:r>
              <a:rPr lang="zh-CN" altLang="en-US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）</a:t>
            </a:r>
          </a:p>
        </p:txBody>
      </p:sp>
      <p:sp>
        <p:nvSpPr>
          <p:cNvPr id="131789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52000" y="756000"/>
            <a:ext cx="8640000" cy="2873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关联分析用于发现隐藏在大型数据集中的令人感兴趣的联系，所发现的模式通常用</a:t>
            </a:r>
            <a:r>
              <a:rPr lang="zh-CN" altLang="en-US" sz="24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关联规则或频繁项集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的形式表示。</a:t>
            </a:r>
          </a:p>
          <a:p>
            <a:pPr marL="360000" indent="-3600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关联规则反映一个</a:t>
            </a:r>
            <a:r>
              <a:rPr lang="zh-CN" altLang="en-US" sz="24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事物与其它事物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之间的相互依存性和关联性。如果</a:t>
            </a:r>
            <a:r>
              <a:rPr lang="zh-CN" altLang="en-US" sz="24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两个或者多个事物之间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存在一定的关联关系，那么，其中一个事物发生就能够预测与它相关联的其它事物的发生。</a:t>
            </a:r>
          </a:p>
        </p:txBody>
      </p:sp>
      <p:sp>
        <p:nvSpPr>
          <p:cNvPr id="1317893" name="Text Box 5"/>
          <p:cNvSpPr txBox="1">
            <a:spLocks noChangeArrowheads="1"/>
          </p:cNvSpPr>
          <p:nvPr/>
        </p:nvSpPr>
        <p:spPr bwMode="auto">
          <a:xfrm>
            <a:off x="5148064" y="4791055"/>
            <a:ext cx="2577950" cy="7078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>
            <a:spAutoFit/>
          </a:bodyPr>
          <a:lstStyle/>
          <a:p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Rules Discovered</a:t>
            </a:r>
            <a:r>
              <a:rPr lang="zh-CN" altLang="en-US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   </a:t>
            </a:r>
            <a:r>
              <a:rPr lang="en-US" altLang="zh-CN" sz="1800" dirty="0">
                <a:solidFill>
                  <a:srgbClr val="CC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   {Diaper} --&gt; {Beer}</a:t>
            </a:r>
            <a:endParaRPr lang="en-US" altLang="zh-CN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F84E02B-D85C-44A0-8AA9-405F832D65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366169"/>
              </p:ext>
            </p:extLst>
          </p:nvPr>
        </p:nvGraphicFramePr>
        <p:xfrm>
          <a:off x="1115616" y="3722608"/>
          <a:ext cx="3635672" cy="2844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3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130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TID</a:t>
                      </a:r>
                      <a:endParaRPr lang="en-US" sz="1800" i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Items</a:t>
                      </a:r>
                      <a:endParaRPr lang="en-US" sz="1800" i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1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  <a:endParaRPr lang="zh-CN" altLang="en-US" sz="1800" b="0" i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Bread, Milk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250837"/>
                  </a:ext>
                </a:extLst>
              </a:tr>
              <a:tr h="4741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  <a:endParaRPr lang="zh-CN" altLang="en-US" sz="1800" b="0" i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Bread, Diaper, Beer, Eggs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755655"/>
                  </a:ext>
                </a:extLst>
              </a:tr>
              <a:tr h="4741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  <a:endParaRPr lang="zh-CN" altLang="en-US" sz="1800" b="0" i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Milk, Diaper, Beer, Coke 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1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  <a:endParaRPr lang="zh-CN" altLang="en-US" sz="1800" b="0" i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Bread, Milk, Diaper, Beer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1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  <a:endParaRPr lang="zh-CN" altLang="en-US" sz="1800" b="0" i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Bread, Milk, Diaper, Coke 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182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5721558"/>
      </p:ext>
    </p:extLst>
  </p:cSld>
  <p:clrMapOvr>
    <a:masterClrMapping/>
  </p:clrMapOvr>
  <p:transition spd="med">
    <p:split orient="vert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252000" y="756000"/>
            <a:ext cx="8640000" cy="1134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None/>
            </a:pP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       Apriori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算法需要反复的生成候选项，如果项的数目比较大，候选项的数目将达到</a:t>
            </a:r>
            <a:r>
              <a:rPr lang="zh-CN" altLang="en-US" sz="24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组合爆炸式</a:t>
            </a:r>
            <a:r>
              <a:rPr lang="zh-CN" altLang="en-US" sz="24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的增长</a:t>
            </a:r>
            <a:endParaRPr lang="en-US" altLang="zh-CN" sz="2400" b="1" dirty="0">
              <a:solidFill>
                <a:srgbClr val="FF67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6E9A626-61B7-4797-8261-003F04189603}"/>
              </a:ext>
            </a:extLst>
          </p:cNvPr>
          <p:cNvSpPr txBox="1">
            <a:spLocks/>
          </p:cNvSpPr>
          <p:nvPr/>
        </p:nvSpPr>
        <p:spPr>
          <a:xfrm>
            <a:off x="756000" y="108000"/>
            <a:ext cx="67818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2.1 Apriori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算法缺点</a:t>
            </a:r>
            <a:endParaRPr lang="zh-CN" altLang="en-US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55305DC-39BA-4D04-B33B-0C3188D63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086" y="2001998"/>
            <a:ext cx="7089829" cy="459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186493"/>
      </p:ext>
    </p:extLst>
  </p:cSld>
  <p:clrMapOvr>
    <a:masterClrMapping/>
  </p:clrMapOvr>
  <p:transition spd="med">
    <p:split orient="vert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252000" y="756000"/>
            <a:ext cx="8640000" cy="4064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背景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韩家炜等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人，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2000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年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360000" indent="-3600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基本思想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只扫描数据库两遍，构造频繁模式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树（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FP-Tree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）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自底向上递归产生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频繁项集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FP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树是一种输入数据的压缩表示，它通过逐个读入事务，并把</a:t>
            </a:r>
            <a:r>
              <a:rPr lang="zh-CN" altLang="en-US" sz="22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每个事务</a:t>
            </a:r>
            <a:r>
              <a:rPr lang="zh-CN" altLang="en-US" sz="22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映射到</a:t>
            </a:r>
            <a:r>
              <a:rPr lang="en-US" altLang="zh-CN" sz="22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FP</a:t>
            </a:r>
            <a:r>
              <a:rPr lang="zh-CN" altLang="en-US" sz="22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树中的一条路径来</a:t>
            </a:r>
            <a:r>
              <a:rPr lang="zh-CN" altLang="en-US" sz="22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构造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。</a:t>
            </a:r>
            <a:endParaRPr lang="zh-CN" altLang="en-US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7F77A85-E5CB-4551-8D49-9A5832C5F4E6}"/>
              </a:ext>
            </a:extLst>
          </p:cNvPr>
          <p:cNvSpPr txBox="1">
            <a:spLocks/>
          </p:cNvSpPr>
          <p:nvPr/>
        </p:nvSpPr>
        <p:spPr>
          <a:xfrm>
            <a:off x="756000" y="108000"/>
            <a:ext cx="67818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2.2 FPGrowth</a:t>
            </a:r>
            <a:endParaRPr lang="zh-CN" altLang="en-US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848620"/>
      </p:ext>
    </p:extLst>
  </p:cSld>
  <p:clrMapOvr>
    <a:masterClrMapping/>
  </p:clrMapOvr>
  <p:transition spd="med">
    <p:split orient="vert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756000" y="108000"/>
            <a:ext cx="6781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2.2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构造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FP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树：第一</a:t>
            </a:r>
            <a:r>
              <a:rPr lang="zh-CN" altLang="en-US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遍扫描</a:t>
            </a:r>
          </a:p>
        </p:txBody>
      </p:sp>
      <p:sp>
        <p:nvSpPr>
          <p:cNvPr id="7" name="右箭头 6"/>
          <p:cNvSpPr/>
          <p:nvPr/>
        </p:nvSpPr>
        <p:spPr>
          <a:xfrm>
            <a:off x="2779253" y="3601873"/>
            <a:ext cx="481913" cy="383060"/>
          </a:xfrm>
          <a:prstGeom prst="rightArrow">
            <a:avLst/>
          </a:prstGeom>
          <a:solidFill>
            <a:srgbClr val="FF6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5869694" y="3601873"/>
            <a:ext cx="481913" cy="383060"/>
          </a:xfrm>
          <a:prstGeom prst="rightArrow">
            <a:avLst/>
          </a:prstGeom>
          <a:solidFill>
            <a:srgbClr val="FF6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53268" y="1639267"/>
            <a:ext cx="2423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Times New Roman" panose="02020603050405020304" pitchFamily="18" charset="0"/>
              </a:rPr>
              <a:t>删除支持</a:t>
            </a:r>
            <a:r>
              <a:rPr lang="zh-CN" altLang="en-US">
                <a:sym typeface="Times New Roman" panose="02020603050405020304" pitchFamily="18" charset="0"/>
              </a:rPr>
              <a:t>度小于</a:t>
            </a:r>
            <a:r>
              <a:rPr lang="en-US" altLang="zh-CN" dirty="0">
                <a:sym typeface="Times New Roman" panose="02020603050405020304" pitchFamily="18" charset="0"/>
              </a:rPr>
              <a:t>2</a:t>
            </a:r>
            <a:r>
              <a:rPr lang="zh-CN" altLang="en-US" dirty="0">
                <a:sym typeface="Times New Roman" panose="02020603050405020304" pitchFamily="18" charset="0"/>
              </a:rPr>
              <a:t>的项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077947" y="1049947"/>
            <a:ext cx="298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Items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按照出现次数降序排列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20217" y="865281"/>
            <a:ext cx="1309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原始事物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24774" y="5578207"/>
            <a:ext cx="2294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假设事先指定最小支持度计数为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7663A7B0-CB37-46AF-96AE-53082B24C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624266"/>
              </p:ext>
            </p:extLst>
          </p:nvPr>
        </p:nvGraphicFramePr>
        <p:xfrm>
          <a:off x="359153" y="1237121"/>
          <a:ext cx="2231672" cy="5112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3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6047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TID</a:t>
                      </a:r>
                      <a:endParaRPr lang="en-US" sz="1800" i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Items</a:t>
                      </a:r>
                      <a:endParaRPr lang="en-US" sz="1800" i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0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{B,F,A}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180862"/>
                  </a:ext>
                </a:extLst>
              </a:tr>
              <a:tr h="4260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{B,C,D}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026516"/>
                  </a:ext>
                </a:extLst>
              </a:tr>
              <a:tr h="4260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{A,C,D,E}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94434"/>
                  </a:ext>
                </a:extLst>
              </a:tr>
              <a:tr h="4260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{A,D,E}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828622"/>
                  </a:ext>
                </a:extLst>
              </a:tr>
              <a:tr h="4260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{A,B,C}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118976"/>
                  </a:ext>
                </a:extLst>
              </a:tr>
              <a:tr h="4260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{A,B,C,D}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171169"/>
                  </a:ext>
                </a:extLst>
              </a:tr>
              <a:tr h="4260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{A}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250837"/>
                  </a:ext>
                </a:extLst>
              </a:tr>
              <a:tr h="4260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{A,B,C}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755655"/>
                  </a:ext>
                </a:extLst>
              </a:tr>
              <a:tr h="4260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{A,B,D}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0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{B,C,E}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0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{G}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182318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A681F772-0512-40D4-9BE9-61A26B58E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443360"/>
              </p:ext>
            </p:extLst>
          </p:nvPr>
        </p:nvGraphicFramePr>
        <p:xfrm>
          <a:off x="3449594" y="2089215"/>
          <a:ext cx="2231672" cy="3408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58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5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60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Item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Count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0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180862"/>
                  </a:ext>
                </a:extLst>
              </a:tr>
              <a:tr h="4260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026516"/>
                  </a:ext>
                </a:extLst>
              </a:tr>
              <a:tr h="4260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94434"/>
                  </a:ext>
                </a:extLst>
              </a:tr>
              <a:tr h="4260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828622"/>
                  </a:ext>
                </a:extLst>
              </a:tr>
              <a:tr h="4260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118976"/>
                  </a:ext>
                </a:extLst>
              </a:tr>
              <a:tr h="4260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171169"/>
                  </a:ext>
                </a:extLst>
              </a:tr>
              <a:tr h="4260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250837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27BB9FC3-B8B2-4A82-8788-BD3358988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412458"/>
              </p:ext>
            </p:extLst>
          </p:nvPr>
        </p:nvGraphicFramePr>
        <p:xfrm>
          <a:off x="6540034" y="1450145"/>
          <a:ext cx="2231672" cy="46865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3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6047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TID</a:t>
                      </a:r>
                      <a:endParaRPr lang="en-US" sz="1800" i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Items</a:t>
                      </a:r>
                      <a:endParaRPr lang="en-US" sz="1800" i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0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{A,B}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180862"/>
                  </a:ext>
                </a:extLst>
              </a:tr>
              <a:tr h="4260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{B,C,D}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026516"/>
                  </a:ext>
                </a:extLst>
              </a:tr>
              <a:tr h="4260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{A,C,D,E}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94434"/>
                  </a:ext>
                </a:extLst>
              </a:tr>
              <a:tr h="4260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{A,D,E}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828622"/>
                  </a:ext>
                </a:extLst>
              </a:tr>
              <a:tr h="4260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{A,B,C}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118976"/>
                  </a:ext>
                </a:extLst>
              </a:tr>
              <a:tr h="4260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{A,B,C,D}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171169"/>
                  </a:ext>
                </a:extLst>
              </a:tr>
              <a:tr h="4260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{A}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250837"/>
                  </a:ext>
                </a:extLst>
              </a:tr>
              <a:tr h="4260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{A,B,C}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755655"/>
                  </a:ext>
                </a:extLst>
              </a:tr>
              <a:tr h="4260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{A,B,D}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0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{B,C,E}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4315538"/>
      </p:ext>
    </p:extLst>
  </p:cSld>
  <p:clrMapOvr>
    <a:masterClrMapping/>
  </p:clrMapOvr>
  <p:transition spd="med">
    <p:split orient="vert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756000" y="108000"/>
            <a:ext cx="6781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2.2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构造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FP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树：第二</a:t>
            </a:r>
            <a:r>
              <a:rPr lang="zh-CN" altLang="en-US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遍扫描</a:t>
            </a: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6627130" y="4179888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6017530" y="3570288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5636530" y="4256088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5179330" y="5094288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 flipH="1">
            <a:off x="5865130" y="3875088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 flipH="1">
            <a:off x="5331730" y="4560888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7236730" y="5094288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7693930" y="5856288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>
            <a:off x="6169930" y="3875088"/>
            <a:ext cx="457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 flipH="1" flipV="1">
            <a:off x="6855730" y="4484688"/>
            <a:ext cx="457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0" name="Line 19"/>
          <p:cNvSpPr>
            <a:spLocks noChangeShapeType="1"/>
          </p:cNvSpPr>
          <p:nvPr/>
        </p:nvSpPr>
        <p:spPr bwMode="auto">
          <a:xfrm>
            <a:off x="7465330" y="5399088"/>
            <a:ext cx="304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4" name="Text Box 23"/>
          <p:cNvSpPr txBox="1">
            <a:spLocks noChangeArrowheads="1"/>
          </p:cNvSpPr>
          <p:nvPr/>
        </p:nvSpPr>
        <p:spPr bwMode="auto">
          <a:xfrm>
            <a:off x="5484130" y="3494088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null</a:t>
            </a:r>
          </a:p>
        </p:txBody>
      </p:sp>
      <p:sp>
        <p:nvSpPr>
          <p:cNvPr id="25" name="Text Box 24"/>
          <p:cNvSpPr txBox="1">
            <a:spLocks noChangeArrowheads="1"/>
          </p:cNvSpPr>
          <p:nvPr/>
        </p:nvSpPr>
        <p:spPr bwMode="auto">
          <a:xfrm>
            <a:off x="4911439" y="4179888"/>
            <a:ext cx="82391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</a:t>
            </a:r>
            <a:r>
              <a:rPr lang="zh-CN" altLang="en-US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</a:p>
        </p:txBody>
      </p:sp>
      <p:sp>
        <p:nvSpPr>
          <p:cNvPr id="26" name="Text Box 25"/>
          <p:cNvSpPr txBox="1">
            <a:spLocks noChangeArrowheads="1"/>
          </p:cNvSpPr>
          <p:nvPr/>
        </p:nvSpPr>
        <p:spPr bwMode="auto">
          <a:xfrm>
            <a:off x="4468167" y="5046633"/>
            <a:ext cx="82391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</a:t>
            </a:r>
            <a:r>
              <a:rPr lang="zh-CN" altLang="en-US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</a:p>
        </p:txBody>
      </p:sp>
      <p:sp>
        <p:nvSpPr>
          <p:cNvPr id="27" name="Text Box 26"/>
          <p:cNvSpPr txBox="1">
            <a:spLocks noChangeArrowheads="1"/>
          </p:cNvSpPr>
          <p:nvPr/>
        </p:nvSpPr>
        <p:spPr bwMode="auto">
          <a:xfrm>
            <a:off x="6977173" y="4103688"/>
            <a:ext cx="82391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</a:t>
            </a:r>
            <a:r>
              <a:rPr lang="zh-CN" altLang="en-US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</a:p>
        </p:txBody>
      </p:sp>
      <p:sp>
        <p:nvSpPr>
          <p:cNvPr id="28" name="Text Box 27"/>
          <p:cNvSpPr txBox="1">
            <a:spLocks noChangeArrowheads="1"/>
          </p:cNvSpPr>
          <p:nvPr/>
        </p:nvSpPr>
        <p:spPr bwMode="auto">
          <a:xfrm>
            <a:off x="7555817" y="5027523"/>
            <a:ext cx="82391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</a:t>
            </a:r>
            <a:r>
              <a:rPr lang="zh-CN" altLang="en-US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</a:p>
        </p:txBody>
      </p:sp>
      <p:sp>
        <p:nvSpPr>
          <p:cNvPr id="29" name="Text Box 28"/>
          <p:cNvSpPr txBox="1">
            <a:spLocks noChangeArrowheads="1"/>
          </p:cNvSpPr>
          <p:nvPr/>
        </p:nvSpPr>
        <p:spPr bwMode="auto">
          <a:xfrm>
            <a:off x="8010605" y="5808633"/>
            <a:ext cx="82391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D</a:t>
            </a:r>
            <a:r>
              <a:rPr lang="zh-CN" altLang="en-US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</a:p>
        </p:txBody>
      </p:sp>
      <p:sp>
        <p:nvSpPr>
          <p:cNvPr id="30" name="Text Box 29"/>
          <p:cNvSpPr txBox="1">
            <a:spLocks noChangeArrowheads="1"/>
          </p:cNvSpPr>
          <p:nvPr/>
        </p:nvSpPr>
        <p:spPr bwMode="auto">
          <a:xfrm>
            <a:off x="2795587" y="1131888"/>
            <a:ext cx="2667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读入事务 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TID=1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后：</a:t>
            </a:r>
            <a:endParaRPr lang="en-US" altLang="zh-CN" sz="200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1" name="Text Box 30"/>
          <p:cNvSpPr txBox="1">
            <a:spLocks noChangeArrowheads="1"/>
          </p:cNvSpPr>
          <p:nvPr/>
        </p:nvSpPr>
        <p:spPr bwMode="auto">
          <a:xfrm>
            <a:off x="2795587" y="3325813"/>
            <a:ext cx="2667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读入事务 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TID=2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后：</a:t>
            </a:r>
            <a:endParaRPr lang="en-US" altLang="zh-CN" sz="200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2" name="Line 31"/>
          <p:cNvSpPr>
            <a:spLocks noChangeShapeType="1"/>
          </p:cNvSpPr>
          <p:nvPr/>
        </p:nvSpPr>
        <p:spPr bwMode="auto">
          <a:xfrm flipV="1">
            <a:off x="5484130" y="4408488"/>
            <a:ext cx="1143000" cy="83820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ADBCF783-CD97-43F2-959B-B4CDFBDD4C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149470"/>
              </p:ext>
            </p:extLst>
          </p:nvPr>
        </p:nvGraphicFramePr>
        <p:xfrm>
          <a:off x="359153" y="1237121"/>
          <a:ext cx="2231672" cy="46865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3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6047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TID</a:t>
                      </a:r>
                      <a:endParaRPr lang="en-US" sz="1800" i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Items</a:t>
                      </a:r>
                      <a:endParaRPr lang="en-US" sz="1800" i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0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{B,F,A}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180862"/>
                  </a:ext>
                </a:extLst>
              </a:tr>
              <a:tr h="4260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{B,C,D}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026516"/>
                  </a:ext>
                </a:extLst>
              </a:tr>
              <a:tr h="4260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{A,C,D,E}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94434"/>
                  </a:ext>
                </a:extLst>
              </a:tr>
              <a:tr h="4260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{A,D,E}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828622"/>
                  </a:ext>
                </a:extLst>
              </a:tr>
              <a:tr h="4260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{A,B,C}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118976"/>
                  </a:ext>
                </a:extLst>
              </a:tr>
              <a:tr h="4260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{A,B,C,D}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171169"/>
                  </a:ext>
                </a:extLst>
              </a:tr>
              <a:tr h="4260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{A}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250837"/>
                  </a:ext>
                </a:extLst>
              </a:tr>
              <a:tr h="4260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{A,B,C}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755655"/>
                  </a:ext>
                </a:extLst>
              </a:tr>
              <a:tr h="4260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{A,B,D}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0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{B,C,E}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4" name="Oval 10">
            <a:extLst>
              <a:ext uri="{FF2B5EF4-FFF2-40B4-BE49-F238E27FC236}">
                <a16:creationId xmlns:a16="http://schemas.microsoft.com/office/drawing/2014/main" id="{F61E66A9-AA9C-43A1-B949-1F302D2CB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7530" y="1207098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5" name="Oval 11">
            <a:extLst>
              <a:ext uri="{FF2B5EF4-FFF2-40B4-BE49-F238E27FC236}">
                <a16:creationId xmlns:a16="http://schemas.microsoft.com/office/drawing/2014/main" id="{7C3AFFC4-CD60-4FBE-8D5A-0E5CDC7B88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6530" y="1892898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6" name="Oval 12">
            <a:extLst>
              <a:ext uri="{FF2B5EF4-FFF2-40B4-BE49-F238E27FC236}">
                <a16:creationId xmlns:a16="http://schemas.microsoft.com/office/drawing/2014/main" id="{B51EBFF5-0913-4C35-A8F1-CCDAD23BD2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9330" y="2731098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7" name="Line 13">
            <a:extLst>
              <a:ext uri="{FF2B5EF4-FFF2-40B4-BE49-F238E27FC236}">
                <a16:creationId xmlns:a16="http://schemas.microsoft.com/office/drawing/2014/main" id="{A8A23B5A-E6B6-4664-A1FE-DF151EC1C03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65130" y="1511898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8" name="Line 14">
            <a:extLst>
              <a:ext uri="{FF2B5EF4-FFF2-40B4-BE49-F238E27FC236}">
                <a16:creationId xmlns:a16="http://schemas.microsoft.com/office/drawing/2014/main" id="{85C6551B-23AB-4047-B495-5D5B61FC401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31730" y="2197698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9" name="Text Box 23">
            <a:extLst>
              <a:ext uri="{FF2B5EF4-FFF2-40B4-BE49-F238E27FC236}">
                <a16:creationId xmlns:a16="http://schemas.microsoft.com/office/drawing/2014/main" id="{069A01A5-3978-4BBA-80F6-92C676A499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4130" y="1130898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null</a:t>
            </a:r>
          </a:p>
        </p:txBody>
      </p:sp>
      <p:sp>
        <p:nvSpPr>
          <p:cNvPr id="40" name="Text Box 24">
            <a:extLst>
              <a:ext uri="{FF2B5EF4-FFF2-40B4-BE49-F238E27FC236}">
                <a16:creationId xmlns:a16="http://schemas.microsoft.com/office/drawing/2014/main" id="{B6E7545E-464B-4CE6-ADC4-56AABC6223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439" y="1816698"/>
            <a:ext cx="82391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</a:t>
            </a:r>
            <a:r>
              <a:rPr lang="zh-CN" altLang="en-US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</a:p>
        </p:txBody>
      </p:sp>
      <p:sp>
        <p:nvSpPr>
          <p:cNvPr id="41" name="Text Box 25">
            <a:extLst>
              <a:ext uri="{FF2B5EF4-FFF2-40B4-BE49-F238E27FC236}">
                <a16:creationId xmlns:a16="http://schemas.microsoft.com/office/drawing/2014/main" id="{61894C51-C92C-4CB0-B172-2D354FA2E2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8167" y="2683443"/>
            <a:ext cx="82391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</a:t>
            </a:r>
            <a:r>
              <a:rPr lang="zh-CN" altLang="en-US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28168637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/>
      <p:bldP spid="40" grpId="0"/>
      <p:bldP spid="4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756000" y="108000"/>
            <a:ext cx="6781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2.2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构造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FP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树：第二</a:t>
            </a:r>
            <a:r>
              <a:rPr lang="zh-CN" altLang="en-US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遍扫描</a:t>
            </a: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6627130" y="3066311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6017530" y="2456711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5636530" y="3142511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5179330" y="3980711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 flipH="1">
            <a:off x="5865130" y="2761511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 flipH="1">
            <a:off x="5331730" y="3447311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7236730" y="3980711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7693930" y="4742711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>
            <a:off x="6169930" y="2761511"/>
            <a:ext cx="457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 flipH="1" flipV="1">
            <a:off x="6855730" y="3371111"/>
            <a:ext cx="457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0" name="Line 19"/>
          <p:cNvSpPr>
            <a:spLocks noChangeShapeType="1"/>
          </p:cNvSpPr>
          <p:nvPr/>
        </p:nvSpPr>
        <p:spPr bwMode="auto">
          <a:xfrm>
            <a:off x="7465330" y="4285511"/>
            <a:ext cx="304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4" name="Text Box 23"/>
          <p:cNvSpPr txBox="1">
            <a:spLocks noChangeArrowheads="1"/>
          </p:cNvSpPr>
          <p:nvPr/>
        </p:nvSpPr>
        <p:spPr bwMode="auto">
          <a:xfrm>
            <a:off x="5484130" y="2380511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null</a:t>
            </a:r>
          </a:p>
        </p:txBody>
      </p:sp>
      <p:sp>
        <p:nvSpPr>
          <p:cNvPr id="25" name="Text Box 24"/>
          <p:cNvSpPr txBox="1">
            <a:spLocks noChangeArrowheads="1"/>
          </p:cNvSpPr>
          <p:nvPr/>
        </p:nvSpPr>
        <p:spPr bwMode="auto">
          <a:xfrm>
            <a:off x="4911439" y="3066311"/>
            <a:ext cx="82391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</a:t>
            </a:r>
            <a:r>
              <a:rPr lang="zh-CN" altLang="en-US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</a:p>
        </p:txBody>
      </p:sp>
      <p:sp>
        <p:nvSpPr>
          <p:cNvPr id="26" name="Text Box 25"/>
          <p:cNvSpPr txBox="1">
            <a:spLocks noChangeArrowheads="1"/>
          </p:cNvSpPr>
          <p:nvPr/>
        </p:nvSpPr>
        <p:spPr bwMode="auto">
          <a:xfrm>
            <a:off x="4468167" y="3933056"/>
            <a:ext cx="82391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</a:t>
            </a:r>
            <a:r>
              <a:rPr lang="zh-CN" altLang="en-US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</a:p>
        </p:txBody>
      </p:sp>
      <p:sp>
        <p:nvSpPr>
          <p:cNvPr id="27" name="Text Box 26"/>
          <p:cNvSpPr txBox="1">
            <a:spLocks noChangeArrowheads="1"/>
          </p:cNvSpPr>
          <p:nvPr/>
        </p:nvSpPr>
        <p:spPr bwMode="auto">
          <a:xfrm>
            <a:off x="6977173" y="2990111"/>
            <a:ext cx="82391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</a:t>
            </a:r>
            <a:r>
              <a:rPr lang="zh-CN" altLang="en-US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</a:p>
        </p:txBody>
      </p:sp>
      <p:sp>
        <p:nvSpPr>
          <p:cNvPr id="28" name="Text Box 27"/>
          <p:cNvSpPr txBox="1">
            <a:spLocks noChangeArrowheads="1"/>
          </p:cNvSpPr>
          <p:nvPr/>
        </p:nvSpPr>
        <p:spPr bwMode="auto">
          <a:xfrm>
            <a:off x="7555817" y="3913946"/>
            <a:ext cx="82391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</a:t>
            </a:r>
            <a:r>
              <a:rPr lang="zh-CN" altLang="en-US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</a:p>
        </p:txBody>
      </p:sp>
      <p:sp>
        <p:nvSpPr>
          <p:cNvPr id="29" name="Text Box 28"/>
          <p:cNvSpPr txBox="1">
            <a:spLocks noChangeArrowheads="1"/>
          </p:cNvSpPr>
          <p:nvPr/>
        </p:nvSpPr>
        <p:spPr bwMode="auto">
          <a:xfrm>
            <a:off x="8010605" y="4695056"/>
            <a:ext cx="82391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D</a:t>
            </a:r>
            <a:r>
              <a:rPr lang="zh-CN" altLang="en-US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</a:p>
        </p:txBody>
      </p:sp>
      <p:sp>
        <p:nvSpPr>
          <p:cNvPr id="31" name="Text Box 30"/>
          <p:cNvSpPr txBox="1">
            <a:spLocks noChangeArrowheads="1"/>
          </p:cNvSpPr>
          <p:nvPr/>
        </p:nvSpPr>
        <p:spPr bwMode="auto">
          <a:xfrm>
            <a:off x="2795587" y="2212236"/>
            <a:ext cx="2667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读入事务 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TID=3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后：</a:t>
            </a:r>
            <a:endParaRPr lang="en-US" altLang="zh-CN" sz="200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2" name="Line 31"/>
          <p:cNvSpPr>
            <a:spLocks noChangeShapeType="1"/>
          </p:cNvSpPr>
          <p:nvPr/>
        </p:nvSpPr>
        <p:spPr bwMode="auto">
          <a:xfrm flipV="1">
            <a:off x="5484130" y="3294911"/>
            <a:ext cx="1143000" cy="83820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ADBCF783-CD97-43F2-959B-B4CDFBDD4CF4}"/>
              </a:ext>
            </a:extLst>
          </p:cNvPr>
          <p:cNvGraphicFramePr>
            <a:graphicFrameLocks noGrp="1"/>
          </p:cNvGraphicFramePr>
          <p:nvPr/>
        </p:nvGraphicFramePr>
        <p:xfrm>
          <a:off x="359153" y="1237121"/>
          <a:ext cx="2231672" cy="46865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3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6047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TID</a:t>
                      </a:r>
                      <a:endParaRPr lang="en-US" sz="1800" i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Items</a:t>
                      </a:r>
                      <a:endParaRPr lang="en-US" sz="1800" i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0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{B,F,A}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180862"/>
                  </a:ext>
                </a:extLst>
              </a:tr>
              <a:tr h="4260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{B,C,D}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026516"/>
                  </a:ext>
                </a:extLst>
              </a:tr>
              <a:tr h="4260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{A,C,D,E}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94434"/>
                  </a:ext>
                </a:extLst>
              </a:tr>
              <a:tr h="4260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{A,D,E}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828622"/>
                  </a:ext>
                </a:extLst>
              </a:tr>
              <a:tr h="4260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{A,B,C}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118976"/>
                  </a:ext>
                </a:extLst>
              </a:tr>
              <a:tr h="4260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{A,B,C,D}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171169"/>
                  </a:ext>
                </a:extLst>
              </a:tr>
              <a:tr h="4260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{A}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250837"/>
                  </a:ext>
                </a:extLst>
              </a:tr>
              <a:tr h="4260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{A,B,C}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755655"/>
                  </a:ext>
                </a:extLst>
              </a:tr>
              <a:tr h="4260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{A,B,D}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0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{B,C,E}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2" name="Oval 3">
            <a:extLst>
              <a:ext uri="{FF2B5EF4-FFF2-40B4-BE49-F238E27FC236}">
                <a16:creationId xmlns:a16="http://schemas.microsoft.com/office/drawing/2014/main" id="{97DC5702-2BFB-4987-A403-AA8B8637BE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7705" y="3812436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43" name="Oval 5">
            <a:extLst>
              <a:ext uri="{FF2B5EF4-FFF2-40B4-BE49-F238E27FC236}">
                <a16:creationId xmlns:a16="http://schemas.microsoft.com/office/drawing/2014/main" id="{133C8180-24F2-4478-AC08-0B4DAACC7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2505" y="4558561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44" name="Oval 6">
            <a:extLst>
              <a:ext uri="{FF2B5EF4-FFF2-40B4-BE49-F238E27FC236}">
                <a16:creationId xmlns:a16="http://schemas.microsoft.com/office/drawing/2014/main" id="{C9559D53-E67B-4F9C-853A-4FDC3B81A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8705" y="5244361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45" name="Line 8">
            <a:extLst>
              <a:ext uri="{FF2B5EF4-FFF2-40B4-BE49-F238E27FC236}">
                <a16:creationId xmlns:a16="http://schemas.microsoft.com/office/drawing/2014/main" id="{64A5FB44-ABAD-4293-912E-EA0060523D4C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6305" y="4117236"/>
            <a:ext cx="152400" cy="441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46" name="Line 9">
            <a:extLst>
              <a:ext uri="{FF2B5EF4-FFF2-40B4-BE49-F238E27FC236}">
                <a16:creationId xmlns:a16="http://schemas.microsoft.com/office/drawing/2014/main" id="{337184E2-93A2-4153-93B0-8AF7B7F4B279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4905" y="4863361"/>
            <a:ext cx="76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47" name="Text Box 21">
            <a:extLst>
              <a:ext uri="{FF2B5EF4-FFF2-40B4-BE49-F238E27FC236}">
                <a16:creationId xmlns:a16="http://schemas.microsoft.com/office/drawing/2014/main" id="{E54CD37C-930C-4696-BB8E-665052CD8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2730" y="4498236"/>
            <a:ext cx="8159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D</a:t>
            </a:r>
            <a:r>
              <a:rPr lang="zh-CN" altLang="en-US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</a:p>
        </p:txBody>
      </p:sp>
      <p:sp>
        <p:nvSpPr>
          <p:cNvPr id="48" name="Text Box 22">
            <a:extLst>
              <a:ext uri="{FF2B5EF4-FFF2-40B4-BE49-F238E27FC236}">
                <a16:creationId xmlns:a16="http://schemas.microsoft.com/office/drawing/2014/main" id="{C79A01F5-1A3C-45CC-BDCC-B31A0F382C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5130" y="5168161"/>
            <a:ext cx="8159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E</a:t>
            </a:r>
            <a:r>
              <a:rPr lang="zh-CN" altLang="en-US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</a:p>
        </p:txBody>
      </p:sp>
      <p:sp>
        <p:nvSpPr>
          <p:cNvPr id="49" name="Line 32">
            <a:extLst>
              <a:ext uri="{FF2B5EF4-FFF2-40B4-BE49-F238E27FC236}">
                <a16:creationId xmlns:a16="http://schemas.microsoft.com/office/drawing/2014/main" id="{97D97A29-880D-460C-994C-378BF8B24DF4}"/>
              </a:ext>
            </a:extLst>
          </p:cNvPr>
          <p:cNvSpPr>
            <a:spLocks noChangeShapeType="1"/>
          </p:cNvSpPr>
          <p:nvPr/>
        </p:nvSpPr>
        <p:spPr bwMode="auto">
          <a:xfrm>
            <a:off x="5842905" y="3431436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50" name="Text Box 33">
            <a:extLst>
              <a:ext uri="{FF2B5EF4-FFF2-40B4-BE49-F238E27FC236}">
                <a16:creationId xmlns:a16="http://schemas.microsoft.com/office/drawing/2014/main" id="{A005D5FE-E172-4310-8BD4-696C08A9E6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4130" y="3812436"/>
            <a:ext cx="8159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</a:t>
            </a:r>
            <a:r>
              <a:rPr lang="zh-CN" altLang="en-US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</a:p>
        </p:txBody>
      </p:sp>
      <p:sp>
        <p:nvSpPr>
          <p:cNvPr id="51" name="Line 34">
            <a:extLst>
              <a:ext uri="{FF2B5EF4-FFF2-40B4-BE49-F238E27FC236}">
                <a16:creationId xmlns:a16="http://schemas.microsoft.com/office/drawing/2014/main" id="{DE6CB8D4-38E6-4CBE-BBCD-1498F27BB0B8}"/>
              </a:ext>
            </a:extLst>
          </p:cNvPr>
          <p:cNvSpPr>
            <a:spLocks noChangeShapeType="1"/>
          </p:cNvSpPr>
          <p:nvPr/>
        </p:nvSpPr>
        <p:spPr bwMode="auto">
          <a:xfrm>
            <a:off x="6452505" y="3964836"/>
            <a:ext cx="762000" cy="15240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52" name="Line 35">
            <a:extLst>
              <a:ext uri="{FF2B5EF4-FFF2-40B4-BE49-F238E27FC236}">
                <a16:creationId xmlns:a16="http://schemas.microsoft.com/office/drawing/2014/main" id="{0AF6151C-D8DC-4D8C-955D-100D1F9C1484}"/>
              </a:ext>
            </a:extLst>
          </p:cNvPr>
          <p:cNvSpPr>
            <a:spLocks noChangeShapeType="1"/>
          </p:cNvSpPr>
          <p:nvPr/>
        </p:nvSpPr>
        <p:spPr bwMode="auto">
          <a:xfrm>
            <a:off x="6757305" y="4726836"/>
            <a:ext cx="914400" cy="15240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886693"/>
      </p:ext>
    </p:extLst>
  </p:cSld>
  <p:clrMapOvr>
    <a:masterClrMapping/>
  </p:clrMapOvr>
  <p:transition spd="med">
    <p:split orient="vert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表格 74">
            <a:extLst>
              <a:ext uri="{FF2B5EF4-FFF2-40B4-BE49-F238E27FC236}">
                <a16:creationId xmlns:a16="http://schemas.microsoft.com/office/drawing/2014/main" id="{5AC2F607-1485-4FD7-8691-E45957CB0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963753"/>
              </p:ext>
            </p:extLst>
          </p:nvPr>
        </p:nvGraphicFramePr>
        <p:xfrm>
          <a:off x="326659" y="4729868"/>
          <a:ext cx="1959340" cy="1959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1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96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Item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Pointer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9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180862"/>
                  </a:ext>
                </a:extLst>
              </a:tr>
              <a:tr h="3139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026516"/>
                  </a:ext>
                </a:extLst>
              </a:tr>
              <a:tr h="3139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94434"/>
                  </a:ext>
                </a:extLst>
              </a:tr>
              <a:tr h="3139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828622"/>
                  </a:ext>
                </a:extLst>
              </a:tr>
              <a:tr h="3139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118976"/>
                  </a:ext>
                </a:extLst>
              </a:tr>
            </a:tbl>
          </a:graphicData>
        </a:graphic>
      </p:graphicFrame>
      <p:sp>
        <p:nvSpPr>
          <p:cNvPr id="4" name="Oval 3"/>
          <p:cNvSpPr>
            <a:spLocks noChangeArrowheads="1"/>
          </p:cNvSpPr>
          <p:nvPr/>
        </p:nvSpPr>
        <p:spPr bwMode="auto">
          <a:xfrm>
            <a:off x="6705600" y="2514600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5715000" y="1752600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4648200" y="2590800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3733800" y="3429000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 flipH="1">
            <a:off x="4932040" y="2057400"/>
            <a:ext cx="935360" cy="5904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H="1">
            <a:off x="3962400" y="2895600"/>
            <a:ext cx="838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7315200" y="3429000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7086600" y="4191000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>
            <a:off x="5867400" y="2057400"/>
            <a:ext cx="914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 flipH="1" flipV="1">
            <a:off x="6934200" y="2819400"/>
            <a:ext cx="457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 flipH="1">
            <a:off x="7315200" y="3733800"/>
            <a:ext cx="152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5105400" y="16764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null</a:t>
            </a: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3962399" y="2514600"/>
            <a:ext cx="76200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</a:t>
            </a:r>
            <a:r>
              <a:rPr lang="zh-CN" altLang="en-US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8</a:t>
            </a: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3047999" y="3352800"/>
            <a:ext cx="76200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</a:t>
            </a:r>
            <a:r>
              <a:rPr lang="zh-CN" altLang="en-US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5</a:t>
            </a:r>
          </a:p>
        </p:txBody>
      </p:sp>
      <p:sp>
        <p:nvSpPr>
          <p:cNvPr id="18" name="Text Box 17"/>
          <p:cNvSpPr txBox="1">
            <a:spLocks noChangeArrowheads="1"/>
          </p:cNvSpPr>
          <p:nvPr/>
        </p:nvSpPr>
        <p:spPr bwMode="auto">
          <a:xfrm>
            <a:off x="6985000" y="2477998"/>
            <a:ext cx="76200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</a:t>
            </a:r>
            <a:r>
              <a:rPr lang="zh-CN" altLang="en-US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</a:p>
        </p:txBody>
      </p:sp>
      <p:sp>
        <p:nvSpPr>
          <p:cNvPr id="19" name="Text Box 18"/>
          <p:cNvSpPr txBox="1">
            <a:spLocks noChangeArrowheads="1"/>
          </p:cNvSpPr>
          <p:nvPr/>
        </p:nvSpPr>
        <p:spPr bwMode="auto">
          <a:xfrm>
            <a:off x="7670799" y="3400335"/>
            <a:ext cx="76200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</a:t>
            </a:r>
            <a:r>
              <a:rPr lang="zh-CN" altLang="en-US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</a:p>
        </p:txBody>
      </p:sp>
      <p:sp>
        <p:nvSpPr>
          <p:cNvPr id="20" name="Text Box 19"/>
          <p:cNvSpPr txBox="1">
            <a:spLocks noChangeArrowheads="1"/>
          </p:cNvSpPr>
          <p:nvPr/>
        </p:nvSpPr>
        <p:spPr bwMode="auto">
          <a:xfrm>
            <a:off x="7315200" y="4137819"/>
            <a:ext cx="76200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D</a:t>
            </a:r>
            <a:r>
              <a:rPr lang="zh-CN" altLang="en-US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</a:p>
        </p:txBody>
      </p:sp>
      <p:sp>
        <p:nvSpPr>
          <p:cNvPr id="21" name="Oval 20"/>
          <p:cNvSpPr>
            <a:spLocks noChangeArrowheads="1"/>
          </p:cNvSpPr>
          <p:nvPr/>
        </p:nvSpPr>
        <p:spPr bwMode="auto">
          <a:xfrm>
            <a:off x="4572000" y="3565525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2" name="Oval 21"/>
          <p:cNvSpPr>
            <a:spLocks noChangeArrowheads="1"/>
          </p:cNvSpPr>
          <p:nvPr/>
        </p:nvSpPr>
        <p:spPr bwMode="auto">
          <a:xfrm>
            <a:off x="4724400" y="4495800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V="1">
            <a:off x="4724400" y="2895600"/>
            <a:ext cx="762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4" name="Line 23"/>
          <p:cNvSpPr>
            <a:spLocks noChangeShapeType="1"/>
          </p:cNvSpPr>
          <p:nvPr/>
        </p:nvSpPr>
        <p:spPr bwMode="auto">
          <a:xfrm>
            <a:off x="4724400" y="3886200"/>
            <a:ext cx="76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5" name="Text Box 24"/>
          <p:cNvSpPr txBox="1">
            <a:spLocks noChangeArrowheads="1"/>
          </p:cNvSpPr>
          <p:nvPr/>
        </p:nvSpPr>
        <p:spPr bwMode="auto">
          <a:xfrm>
            <a:off x="4826000" y="3505200"/>
            <a:ext cx="76200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</a:t>
            </a:r>
            <a:r>
              <a:rPr lang="zh-CN" altLang="en-US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</a:p>
        </p:txBody>
      </p:sp>
      <p:sp>
        <p:nvSpPr>
          <p:cNvPr id="26" name="Text Box 25"/>
          <p:cNvSpPr txBox="1">
            <a:spLocks noChangeArrowheads="1"/>
          </p:cNvSpPr>
          <p:nvPr/>
        </p:nvSpPr>
        <p:spPr bwMode="auto">
          <a:xfrm>
            <a:off x="4991099" y="4460243"/>
            <a:ext cx="76200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D</a:t>
            </a:r>
            <a:r>
              <a:rPr lang="zh-CN" altLang="en-US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</a:p>
        </p:txBody>
      </p:sp>
      <p:sp>
        <p:nvSpPr>
          <p:cNvPr id="27" name="Oval 26"/>
          <p:cNvSpPr>
            <a:spLocks noChangeArrowheads="1"/>
          </p:cNvSpPr>
          <p:nvPr/>
        </p:nvSpPr>
        <p:spPr bwMode="auto">
          <a:xfrm>
            <a:off x="3429000" y="4343400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8" name="Text Box 27"/>
          <p:cNvSpPr txBox="1">
            <a:spLocks noChangeArrowheads="1"/>
          </p:cNvSpPr>
          <p:nvPr/>
        </p:nvSpPr>
        <p:spPr bwMode="auto">
          <a:xfrm>
            <a:off x="2743199" y="4267200"/>
            <a:ext cx="76200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</a:t>
            </a:r>
            <a:r>
              <a:rPr lang="zh-CN" altLang="en-US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3</a:t>
            </a:r>
          </a:p>
        </p:txBody>
      </p:sp>
      <p:sp>
        <p:nvSpPr>
          <p:cNvPr id="29" name="Oval 28"/>
          <p:cNvSpPr>
            <a:spLocks noChangeArrowheads="1"/>
          </p:cNvSpPr>
          <p:nvPr/>
        </p:nvSpPr>
        <p:spPr bwMode="auto">
          <a:xfrm>
            <a:off x="3200400" y="5334000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0" name="Text Box 29"/>
          <p:cNvSpPr txBox="1">
            <a:spLocks noChangeArrowheads="1"/>
          </p:cNvSpPr>
          <p:nvPr/>
        </p:nvSpPr>
        <p:spPr bwMode="auto">
          <a:xfrm>
            <a:off x="3559540" y="5297655"/>
            <a:ext cx="76200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D</a:t>
            </a:r>
            <a:r>
              <a:rPr lang="zh-CN" altLang="en-US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</a:p>
        </p:txBody>
      </p:sp>
      <p:sp>
        <p:nvSpPr>
          <p:cNvPr id="31" name="Line 30"/>
          <p:cNvSpPr>
            <a:spLocks noChangeShapeType="1"/>
          </p:cNvSpPr>
          <p:nvPr/>
        </p:nvSpPr>
        <p:spPr bwMode="auto">
          <a:xfrm flipV="1">
            <a:off x="3581400" y="3733800"/>
            <a:ext cx="304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2" name="Line 31"/>
          <p:cNvSpPr>
            <a:spLocks noChangeShapeType="1"/>
          </p:cNvSpPr>
          <p:nvPr/>
        </p:nvSpPr>
        <p:spPr bwMode="auto">
          <a:xfrm flipH="1">
            <a:off x="3352800" y="4648200"/>
            <a:ext cx="2286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3" name="Oval 32"/>
          <p:cNvSpPr>
            <a:spLocks noChangeArrowheads="1"/>
          </p:cNvSpPr>
          <p:nvPr/>
        </p:nvSpPr>
        <p:spPr bwMode="auto">
          <a:xfrm>
            <a:off x="5562600" y="3521075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4" name="Text Box 33"/>
          <p:cNvSpPr txBox="1">
            <a:spLocks noChangeArrowheads="1"/>
          </p:cNvSpPr>
          <p:nvPr/>
        </p:nvSpPr>
        <p:spPr bwMode="auto">
          <a:xfrm>
            <a:off x="5803900" y="3476595"/>
            <a:ext cx="76200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D</a:t>
            </a:r>
            <a:r>
              <a:rPr lang="zh-CN" altLang="en-US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</a:p>
        </p:txBody>
      </p:sp>
      <p:sp>
        <p:nvSpPr>
          <p:cNvPr id="35" name="Oval 34"/>
          <p:cNvSpPr>
            <a:spLocks noChangeArrowheads="1"/>
          </p:cNvSpPr>
          <p:nvPr/>
        </p:nvSpPr>
        <p:spPr bwMode="auto">
          <a:xfrm>
            <a:off x="5791200" y="4419600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6" name="Text Box 35"/>
          <p:cNvSpPr txBox="1">
            <a:spLocks noChangeArrowheads="1"/>
          </p:cNvSpPr>
          <p:nvPr/>
        </p:nvSpPr>
        <p:spPr bwMode="auto">
          <a:xfrm>
            <a:off x="5657848" y="4712302"/>
            <a:ext cx="76200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E</a:t>
            </a:r>
            <a:r>
              <a:rPr lang="zh-CN" altLang="en-US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</a:p>
        </p:txBody>
      </p:sp>
      <p:sp>
        <p:nvSpPr>
          <p:cNvPr id="37" name="Oval 36"/>
          <p:cNvSpPr>
            <a:spLocks noChangeArrowheads="1"/>
          </p:cNvSpPr>
          <p:nvPr/>
        </p:nvSpPr>
        <p:spPr bwMode="auto">
          <a:xfrm>
            <a:off x="8077200" y="4419600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8" name="Text Box 37"/>
          <p:cNvSpPr txBox="1">
            <a:spLocks noChangeArrowheads="1"/>
          </p:cNvSpPr>
          <p:nvPr/>
        </p:nvSpPr>
        <p:spPr bwMode="auto">
          <a:xfrm>
            <a:off x="8343900" y="4373562"/>
            <a:ext cx="76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E</a:t>
            </a:r>
            <a:r>
              <a:rPr lang="zh-CN" altLang="en-US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</a:p>
        </p:txBody>
      </p:sp>
      <p:sp>
        <p:nvSpPr>
          <p:cNvPr id="39" name="Line 38"/>
          <p:cNvSpPr>
            <a:spLocks noChangeShapeType="1"/>
          </p:cNvSpPr>
          <p:nvPr/>
        </p:nvSpPr>
        <p:spPr bwMode="auto">
          <a:xfrm flipH="1" flipV="1">
            <a:off x="7467600" y="3733800"/>
            <a:ext cx="7620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40" name="Line 39"/>
          <p:cNvSpPr>
            <a:spLocks noChangeShapeType="1"/>
          </p:cNvSpPr>
          <p:nvPr/>
        </p:nvSpPr>
        <p:spPr bwMode="auto">
          <a:xfrm flipH="1" flipV="1">
            <a:off x="4800600" y="2895600"/>
            <a:ext cx="838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41" name="Line 40"/>
          <p:cNvSpPr>
            <a:spLocks noChangeShapeType="1"/>
          </p:cNvSpPr>
          <p:nvPr/>
        </p:nvSpPr>
        <p:spPr bwMode="auto">
          <a:xfrm flipH="1" flipV="1">
            <a:off x="5715000" y="3810000"/>
            <a:ext cx="152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43" name="Line 42"/>
          <p:cNvSpPr>
            <a:spLocks noChangeShapeType="1"/>
          </p:cNvSpPr>
          <p:nvPr/>
        </p:nvSpPr>
        <p:spPr bwMode="auto">
          <a:xfrm flipV="1">
            <a:off x="3505200" y="4572000"/>
            <a:ext cx="609600" cy="83820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44" name="Line 43"/>
          <p:cNvSpPr>
            <a:spLocks noChangeShapeType="1"/>
          </p:cNvSpPr>
          <p:nvPr/>
        </p:nvSpPr>
        <p:spPr bwMode="auto">
          <a:xfrm flipV="1">
            <a:off x="4953000" y="3825875"/>
            <a:ext cx="685800" cy="669925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45" name="Line 44"/>
          <p:cNvSpPr>
            <a:spLocks noChangeShapeType="1"/>
          </p:cNvSpPr>
          <p:nvPr/>
        </p:nvSpPr>
        <p:spPr bwMode="auto">
          <a:xfrm>
            <a:off x="5867400" y="3825875"/>
            <a:ext cx="1219200" cy="441325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46" name="Line 45"/>
          <p:cNvSpPr>
            <a:spLocks noChangeShapeType="1"/>
          </p:cNvSpPr>
          <p:nvPr/>
        </p:nvSpPr>
        <p:spPr bwMode="auto">
          <a:xfrm flipV="1">
            <a:off x="6096000" y="4571999"/>
            <a:ext cx="1981200" cy="17492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47" name="Line 46"/>
          <p:cNvSpPr>
            <a:spLocks noChangeShapeType="1"/>
          </p:cNvSpPr>
          <p:nvPr/>
        </p:nvSpPr>
        <p:spPr bwMode="auto">
          <a:xfrm flipV="1">
            <a:off x="3657600" y="3825875"/>
            <a:ext cx="914400" cy="593725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48" name="Line 47"/>
          <p:cNvSpPr>
            <a:spLocks noChangeShapeType="1"/>
          </p:cNvSpPr>
          <p:nvPr/>
        </p:nvSpPr>
        <p:spPr bwMode="auto">
          <a:xfrm flipV="1">
            <a:off x="4876800" y="3521075"/>
            <a:ext cx="2438400" cy="102454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49" name="Line 48"/>
          <p:cNvSpPr>
            <a:spLocks noChangeShapeType="1"/>
          </p:cNvSpPr>
          <p:nvPr/>
        </p:nvSpPr>
        <p:spPr bwMode="auto">
          <a:xfrm flipV="1">
            <a:off x="4038600" y="2743200"/>
            <a:ext cx="2667000" cy="854075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50" name="Oval 50"/>
          <p:cNvSpPr>
            <a:spLocks noChangeArrowheads="1"/>
          </p:cNvSpPr>
          <p:nvPr/>
        </p:nvSpPr>
        <p:spPr bwMode="auto">
          <a:xfrm>
            <a:off x="4114800" y="4343400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51" name="Text Box 51"/>
          <p:cNvSpPr txBox="1">
            <a:spLocks noChangeArrowheads="1"/>
          </p:cNvSpPr>
          <p:nvPr/>
        </p:nvSpPr>
        <p:spPr bwMode="auto">
          <a:xfrm>
            <a:off x="3848099" y="4648200"/>
            <a:ext cx="76200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D</a:t>
            </a:r>
            <a:r>
              <a:rPr lang="zh-CN" altLang="en-US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</a:p>
        </p:txBody>
      </p:sp>
      <p:sp>
        <p:nvSpPr>
          <p:cNvPr id="52" name="Line 52"/>
          <p:cNvSpPr>
            <a:spLocks noChangeShapeType="1"/>
          </p:cNvSpPr>
          <p:nvPr/>
        </p:nvSpPr>
        <p:spPr bwMode="auto">
          <a:xfrm>
            <a:off x="4419600" y="4572000"/>
            <a:ext cx="304800" cy="7620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53" name="Line 53"/>
          <p:cNvSpPr>
            <a:spLocks noChangeShapeType="1"/>
          </p:cNvSpPr>
          <p:nvPr/>
        </p:nvSpPr>
        <p:spPr bwMode="auto">
          <a:xfrm>
            <a:off x="3962400" y="3733800"/>
            <a:ext cx="228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54" name="Oval 54"/>
          <p:cNvSpPr>
            <a:spLocks noChangeArrowheads="1"/>
          </p:cNvSpPr>
          <p:nvPr/>
        </p:nvSpPr>
        <p:spPr bwMode="auto">
          <a:xfrm>
            <a:off x="4724400" y="5105400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55" name="Text Box 55"/>
          <p:cNvSpPr txBox="1">
            <a:spLocks noChangeArrowheads="1"/>
          </p:cNvSpPr>
          <p:nvPr/>
        </p:nvSpPr>
        <p:spPr bwMode="auto">
          <a:xfrm>
            <a:off x="4991099" y="5075405"/>
            <a:ext cx="76200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E</a:t>
            </a:r>
            <a:r>
              <a:rPr lang="zh-CN" altLang="en-US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</a:p>
        </p:txBody>
      </p:sp>
      <p:sp>
        <p:nvSpPr>
          <p:cNvPr id="56" name="Line 56"/>
          <p:cNvSpPr>
            <a:spLocks noChangeShapeType="1"/>
          </p:cNvSpPr>
          <p:nvPr/>
        </p:nvSpPr>
        <p:spPr bwMode="auto">
          <a:xfrm>
            <a:off x="4876800" y="4800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57" name="Line 57"/>
          <p:cNvSpPr>
            <a:spLocks noChangeShapeType="1"/>
          </p:cNvSpPr>
          <p:nvPr/>
        </p:nvSpPr>
        <p:spPr bwMode="auto">
          <a:xfrm flipV="1">
            <a:off x="4953000" y="4648200"/>
            <a:ext cx="838200" cy="53340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grpSp>
        <p:nvGrpSpPr>
          <p:cNvPr id="58" name="Group 73"/>
          <p:cNvGrpSpPr>
            <a:grpSpLocks/>
          </p:cNvGrpSpPr>
          <p:nvPr/>
        </p:nvGrpSpPr>
        <p:grpSpPr bwMode="auto">
          <a:xfrm>
            <a:off x="430212" y="2983110"/>
            <a:ext cx="4294188" cy="3541713"/>
            <a:chOff x="271" y="1776"/>
            <a:chExt cx="2705" cy="2231"/>
          </a:xfrm>
        </p:grpSpPr>
        <p:sp>
          <p:nvSpPr>
            <p:cNvPr id="60" name="Line 60"/>
            <p:cNvSpPr>
              <a:spLocks noChangeShapeType="1"/>
            </p:cNvSpPr>
            <p:nvPr/>
          </p:nvSpPr>
          <p:spPr bwMode="auto">
            <a:xfrm flipV="1">
              <a:off x="1536" y="1776"/>
              <a:ext cx="1392" cy="33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61" name="Line 61"/>
            <p:cNvSpPr>
              <a:spLocks noChangeShapeType="1"/>
            </p:cNvSpPr>
            <p:nvPr/>
          </p:nvSpPr>
          <p:spPr bwMode="auto">
            <a:xfrm flipH="1">
              <a:off x="1008" y="3220"/>
              <a:ext cx="528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62" name="Line 62"/>
            <p:cNvSpPr>
              <a:spLocks noChangeShapeType="1"/>
            </p:cNvSpPr>
            <p:nvPr/>
          </p:nvSpPr>
          <p:spPr bwMode="auto">
            <a:xfrm flipH="1" flipV="1">
              <a:off x="1536" y="2112"/>
              <a:ext cx="0" cy="1108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63" name="Line 63"/>
            <p:cNvSpPr>
              <a:spLocks noChangeShapeType="1"/>
            </p:cNvSpPr>
            <p:nvPr/>
          </p:nvSpPr>
          <p:spPr bwMode="auto">
            <a:xfrm flipH="1">
              <a:off x="1008" y="3426"/>
              <a:ext cx="624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64" name="Line 64"/>
            <p:cNvSpPr>
              <a:spLocks noChangeShapeType="1"/>
            </p:cNvSpPr>
            <p:nvPr/>
          </p:nvSpPr>
          <p:spPr bwMode="auto">
            <a:xfrm flipH="1" flipV="1">
              <a:off x="1632" y="2544"/>
              <a:ext cx="0" cy="882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65" name="Line 65"/>
            <p:cNvSpPr>
              <a:spLocks noChangeShapeType="1"/>
            </p:cNvSpPr>
            <p:nvPr/>
          </p:nvSpPr>
          <p:spPr bwMode="auto">
            <a:xfrm flipV="1">
              <a:off x="1632" y="2304"/>
              <a:ext cx="768" cy="24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66" name="Line 66"/>
            <p:cNvSpPr>
              <a:spLocks noChangeShapeType="1"/>
            </p:cNvSpPr>
            <p:nvPr/>
          </p:nvSpPr>
          <p:spPr bwMode="auto">
            <a:xfrm flipV="1">
              <a:off x="1584" y="2880"/>
              <a:ext cx="624" cy="743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67" name="Line 67"/>
            <p:cNvSpPr>
              <a:spLocks noChangeShapeType="1"/>
            </p:cNvSpPr>
            <p:nvPr/>
          </p:nvSpPr>
          <p:spPr bwMode="auto">
            <a:xfrm flipH="1">
              <a:off x="1008" y="3623"/>
              <a:ext cx="576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68" name="Line 68"/>
            <p:cNvSpPr>
              <a:spLocks noChangeShapeType="1"/>
            </p:cNvSpPr>
            <p:nvPr/>
          </p:nvSpPr>
          <p:spPr bwMode="auto">
            <a:xfrm flipH="1">
              <a:off x="1016" y="3805"/>
              <a:ext cx="576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69" name="Line 69"/>
            <p:cNvSpPr>
              <a:spLocks noChangeShapeType="1"/>
            </p:cNvSpPr>
            <p:nvPr/>
          </p:nvSpPr>
          <p:spPr bwMode="auto">
            <a:xfrm flipV="1">
              <a:off x="1584" y="3449"/>
              <a:ext cx="488" cy="36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70" name="Line 70"/>
            <p:cNvSpPr>
              <a:spLocks noChangeShapeType="1"/>
            </p:cNvSpPr>
            <p:nvPr/>
          </p:nvSpPr>
          <p:spPr bwMode="auto">
            <a:xfrm flipH="1">
              <a:off x="1016" y="4007"/>
              <a:ext cx="912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71" name="Line 71"/>
            <p:cNvSpPr>
              <a:spLocks noChangeShapeType="1"/>
            </p:cNvSpPr>
            <p:nvPr/>
          </p:nvSpPr>
          <p:spPr bwMode="auto">
            <a:xfrm flipV="1">
              <a:off x="1928" y="3305"/>
              <a:ext cx="1048" cy="702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72" name="Text Box 72"/>
            <p:cNvSpPr txBox="1">
              <a:spLocks noChangeArrowheads="1"/>
            </p:cNvSpPr>
            <p:nvPr/>
          </p:nvSpPr>
          <p:spPr bwMode="auto">
            <a:xfrm>
              <a:off x="271" y="2633"/>
              <a:ext cx="1104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8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Header table</a:t>
              </a:r>
            </a:p>
          </p:txBody>
        </p:sp>
      </p:grpSp>
      <p:sp>
        <p:nvSpPr>
          <p:cNvPr id="73" name="标题 1">
            <a:extLst>
              <a:ext uri="{FF2B5EF4-FFF2-40B4-BE49-F238E27FC236}">
                <a16:creationId xmlns:a16="http://schemas.microsoft.com/office/drawing/2014/main" id="{BF5B6597-463C-4B96-BE14-D7175A38A143}"/>
              </a:ext>
            </a:extLst>
          </p:cNvPr>
          <p:cNvSpPr txBox="1">
            <a:spLocks/>
          </p:cNvSpPr>
          <p:nvPr/>
        </p:nvSpPr>
        <p:spPr>
          <a:xfrm>
            <a:off x="756000" y="108000"/>
            <a:ext cx="67818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2.2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构造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FP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树：第二遍扫描</a:t>
            </a:r>
            <a:endParaRPr lang="zh-CN" altLang="en-US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graphicFrame>
        <p:nvGraphicFramePr>
          <p:cNvPr id="74" name="表格 73">
            <a:extLst>
              <a:ext uri="{FF2B5EF4-FFF2-40B4-BE49-F238E27FC236}">
                <a16:creationId xmlns:a16="http://schemas.microsoft.com/office/drawing/2014/main" id="{A72642DB-DC39-4C01-9B70-2EC6C9D1C7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668119"/>
              </p:ext>
            </p:extLst>
          </p:nvPr>
        </p:nvGraphicFramePr>
        <p:xfrm>
          <a:off x="326659" y="730759"/>
          <a:ext cx="1959340" cy="3528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1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9660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TID</a:t>
                      </a:r>
                      <a:endParaRPr lang="en-US" sz="1800" i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Items</a:t>
                      </a:r>
                      <a:endParaRPr lang="en-US" sz="1800" i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9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{B,F,A}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180862"/>
                  </a:ext>
                </a:extLst>
              </a:tr>
              <a:tr h="3139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{B,C,D}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026516"/>
                  </a:ext>
                </a:extLst>
              </a:tr>
              <a:tr h="3139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{A,C,D,E}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94434"/>
                  </a:ext>
                </a:extLst>
              </a:tr>
              <a:tr h="3139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{A,D,E}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828622"/>
                  </a:ext>
                </a:extLst>
              </a:tr>
              <a:tr h="3139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{A,B,C}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118976"/>
                  </a:ext>
                </a:extLst>
              </a:tr>
              <a:tr h="3139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{A,B,C,D}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171169"/>
                  </a:ext>
                </a:extLst>
              </a:tr>
              <a:tr h="3139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{A}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250837"/>
                  </a:ext>
                </a:extLst>
              </a:tr>
              <a:tr h="3139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{A,B,C}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755655"/>
                  </a:ext>
                </a:extLst>
              </a:tr>
              <a:tr h="3139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{A,B,D}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9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{B,C,E}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8154991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251999" y="756000"/>
            <a:ext cx="8640000" cy="4064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基本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思想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(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分治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)</a:t>
            </a:r>
          </a:p>
          <a:p>
            <a:pPr marL="817200" lvl="1" indent="-3600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用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FP-tree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递归增长频繁集</a:t>
            </a:r>
          </a:p>
          <a:p>
            <a:pPr marL="360000" indent="-3600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方法 </a:t>
            </a:r>
          </a:p>
          <a:p>
            <a:pPr marL="817200" lvl="1" indent="-3600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对每个项，生成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它的</a:t>
            </a:r>
            <a:r>
              <a:rPr lang="zh-CN" altLang="en-US" sz="22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条件模式基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, 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然后生成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它的</a:t>
            </a:r>
            <a:r>
              <a:rPr lang="zh-CN" altLang="en-US" sz="22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条件 </a:t>
            </a:r>
            <a:r>
              <a:rPr lang="en-US" altLang="zh-CN" sz="22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FP-tree</a:t>
            </a:r>
          </a:p>
          <a:p>
            <a:pPr marL="817200" lvl="1" indent="-3600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对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每个新生成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的条件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FP-tree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，重复这个步骤</a:t>
            </a:r>
          </a:p>
          <a:p>
            <a:pPr marL="817200" lvl="1" indent="-3600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直到结果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FP-tree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为</a:t>
            </a:r>
            <a:r>
              <a:rPr lang="zh-CN" altLang="en-US" sz="22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空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，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或只含</a:t>
            </a:r>
            <a:r>
              <a:rPr lang="zh-CN" altLang="en-US" sz="22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唯一的一个</a:t>
            </a:r>
            <a:r>
              <a:rPr lang="zh-CN" altLang="en-US" sz="22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路径 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(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此路径的每个子路径对应的项集都是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频繁集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)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idx="4294967295"/>
          </p:nvPr>
        </p:nvSpPr>
        <p:spPr>
          <a:xfrm>
            <a:off x="755576" y="108000"/>
            <a:ext cx="6781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2.2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构造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FP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树：用</a:t>
            </a:r>
            <a:r>
              <a:rPr lang="en-US" altLang="zh-CN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FP-tree</a:t>
            </a:r>
            <a:r>
              <a:rPr lang="zh-CN" altLang="en-US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挖掘频繁集</a:t>
            </a:r>
          </a:p>
        </p:txBody>
      </p:sp>
    </p:spTree>
    <p:extLst>
      <p:ext uri="{BB962C8B-B14F-4D97-AF65-F5344CB8AC3E}">
        <p14:creationId xmlns:p14="http://schemas.microsoft.com/office/powerpoint/2010/main" val="776800987"/>
      </p:ext>
    </p:extLst>
  </p:cSld>
  <p:clrMapOvr>
    <a:masterClrMapping/>
  </p:clrMapOvr>
  <p:transition spd="med" advClick="0">
    <p:split orient="vert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ext Box 38"/>
          <p:cNvSpPr txBox="1">
            <a:spLocks noChangeArrowheads="1"/>
          </p:cNvSpPr>
          <p:nvPr/>
        </p:nvSpPr>
        <p:spPr bwMode="auto">
          <a:xfrm>
            <a:off x="6517977" y="2118301"/>
            <a:ext cx="209708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zh-CN" altLang="en-US" sz="2000" b="1">
                <a:latin typeface="Times New Roman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最小支持度 </a:t>
            </a:r>
            <a:r>
              <a:rPr kumimoji="0" lang="en-US" altLang="zh-CN" sz="2000" b="1">
                <a:latin typeface="Times New Roman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= 0.5</a:t>
            </a:r>
            <a:endParaRPr kumimoji="0" lang="en-US" altLang="zh-CN" sz="2400" b="1" u="sng">
              <a:latin typeface="Times New Roman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0484" name="Rectangle 39"/>
          <p:cNvSpPr>
            <a:spLocks noChangeArrowheads="1"/>
          </p:cNvSpPr>
          <p:nvPr/>
        </p:nvSpPr>
        <p:spPr bwMode="auto">
          <a:xfrm>
            <a:off x="539552" y="764704"/>
            <a:ext cx="5727700" cy="2708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楷体_GB2312" charset="0"/>
              </a:defRPr>
            </a:lvl1pPr>
            <a:lvl2pPr marL="914400" indent="-457200">
              <a:spcBef>
                <a:spcPct val="20000"/>
              </a:spcBef>
              <a:buClr>
                <a:schemeClr val="accent2"/>
              </a:buClr>
              <a:buSzPct val="80000"/>
              <a:buFont typeface="Wingdings" charset="2"/>
              <a:buChar char="¨"/>
              <a:defRPr sz="2800">
                <a:solidFill>
                  <a:schemeClr val="tx1"/>
                </a:solidFill>
                <a:latin typeface="Arial" charset="0"/>
                <a:ea typeface="楷体_GB2312" charset="0"/>
              </a:defRPr>
            </a:lvl2pPr>
            <a:lvl3pPr marL="1371600" indent="-457200">
              <a:spcBef>
                <a:spcPct val="20000"/>
              </a:spcBef>
              <a:buClr>
                <a:schemeClr val="bg2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楷体_GB2312" charset="0"/>
              </a:defRPr>
            </a:lvl3pPr>
            <a:lvl4pPr marL="1828800" indent="-45720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¨"/>
              <a:defRPr sz="2000">
                <a:solidFill>
                  <a:schemeClr val="tx1"/>
                </a:solidFill>
                <a:latin typeface="Arial" charset="0"/>
                <a:ea typeface="楷体_GB2312" charset="0"/>
              </a:defRPr>
            </a:lvl4pPr>
            <a:lvl5pPr marL="2286000" indent="-457200">
              <a:spcBef>
                <a:spcPct val="20000"/>
              </a:spcBef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楷体_GB2312" charset="0"/>
              </a:defRPr>
            </a:lvl5pPr>
            <a:lvl6pPr marL="27432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楷体_GB2312" charset="0"/>
              </a:defRPr>
            </a:lvl6pPr>
            <a:lvl7pPr marL="32004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楷体_GB2312" charset="0"/>
              </a:defRPr>
            </a:lvl7pPr>
            <a:lvl8pPr marL="36576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楷体_GB2312" charset="0"/>
              </a:defRPr>
            </a:lvl8pPr>
            <a:lvl9pPr marL="41148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楷体_GB2312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en-US" altLang="zh-CN" sz="2000" i="1" u="sng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TID		Items bought	  (ordered) frequent items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100		{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f, a, c, d, g, i, m, p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}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	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{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f, c, a, m, p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}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200		{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a, b, c, f, l, m, o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}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		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{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f, c, a, b, m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}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300	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	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{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b, f, h, j, o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}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		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{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f, b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}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400	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	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{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b, c, k, s, p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}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		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{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c, b, p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}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500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	 	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{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a, f, c, e, l, p, m, n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}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	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{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f, c, a, m, p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}</a:t>
            </a:r>
          </a:p>
        </p:txBody>
      </p:sp>
      <p:sp>
        <p:nvSpPr>
          <p:cNvPr id="20485" name="Text Box 40"/>
          <p:cNvSpPr txBox="1">
            <a:spLocks noChangeArrowheads="1"/>
          </p:cNvSpPr>
          <p:nvPr/>
        </p:nvSpPr>
        <p:spPr bwMode="auto">
          <a:xfrm>
            <a:off x="288000" y="3492000"/>
            <a:ext cx="3659036" cy="330936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360000" indent="-3600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  <a:defRPr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  <a:lvl2pPr marL="817200" lvl="1" indent="-3600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  <a:defRPr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zh-CN" altLang="en-US" sz="2200" b="1">
                <a:sym typeface="Times New Roman" panose="02020603050405020304" pitchFamily="18" charset="0"/>
              </a:rPr>
              <a:t>步骤：</a:t>
            </a:r>
            <a:endParaRPr lang="en-US" altLang="zh-CN" sz="2200" b="1">
              <a:sym typeface="Times New Roman" panose="02020603050405020304" pitchFamily="18" charset="0"/>
            </a:endParaRPr>
          </a:p>
          <a:p>
            <a:r>
              <a:rPr lang="zh-CN" altLang="en-US" sz="2200">
                <a:sym typeface="Times New Roman" panose="02020603050405020304" pitchFamily="18" charset="0"/>
              </a:rPr>
              <a:t>扫描数据库一次，得到频繁</a:t>
            </a:r>
            <a:r>
              <a:rPr lang="en-US" altLang="zh-CN" sz="2200">
                <a:sym typeface="Times New Roman" panose="02020603050405020304" pitchFamily="18" charset="0"/>
              </a:rPr>
              <a:t>1-</a:t>
            </a:r>
            <a:r>
              <a:rPr lang="zh-CN" altLang="en-US" sz="2200">
                <a:sym typeface="Times New Roman" panose="02020603050405020304" pitchFamily="18" charset="0"/>
              </a:rPr>
              <a:t>项集</a:t>
            </a:r>
          </a:p>
          <a:p>
            <a:r>
              <a:rPr lang="zh-CN" altLang="en-US" sz="2200">
                <a:sym typeface="Times New Roman" panose="02020603050405020304" pitchFamily="18" charset="0"/>
              </a:rPr>
              <a:t>把项按支持度递减排序</a:t>
            </a:r>
          </a:p>
          <a:p>
            <a:r>
              <a:rPr lang="zh-CN" altLang="en-US" sz="2200">
                <a:sym typeface="Times New Roman" panose="02020603050405020304" pitchFamily="18" charset="0"/>
              </a:rPr>
              <a:t>再一次扫描数据库，建立</a:t>
            </a:r>
            <a:r>
              <a:rPr lang="en-US" altLang="zh-CN" sz="2200">
                <a:sym typeface="Times New Roman" panose="02020603050405020304" pitchFamily="18" charset="0"/>
              </a:rPr>
              <a:t>FP-tree</a:t>
            </a:r>
          </a:p>
        </p:txBody>
      </p:sp>
      <p:sp>
        <p:nvSpPr>
          <p:cNvPr id="42" name="标题 1"/>
          <p:cNvSpPr>
            <a:spLocks noGrp="1"/>
          </p:cNvSpPr>
          <p:nvPr>
            <p:ph type="title" idx="4294967295"/>
          </p:nvPr>
        </p:nvSpPr>
        <p:spPr>
          <a:xfrm>
            <a:off x="756000" y="108000"/>
            <a:ext cx="6781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练习：构造</a:t>
            </a:r>
            <a:r>
              <a:rPr lang="en-US" altLang="zh-CN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FP</a:t>
            </a:r>
            <a:r>
              <a:rPr lang="zh-CN" altLang="en-US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树</a:t>
            </a: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C2191711-E3A2-419D-9E22-10D53A7BF2DD}"/>
              </a:ext>
            </a:extLst>
          </p:cNvPr>
          <p:cNvGrpSpPr/>
          <p:nvPr/>
        </p:nvGrpSpPr>
        <p:grpSpPr bwMode="auto">
          <a:xfrm>
            <a:off x="3995936" y="3212976"/>
            <a:ext cx="4976817" cy="3525839"/>
            <a:chOff x="2493" y="1772"/>
            <a:chExt cx="3135" cy="2226"/>
          </a:xfrm>
        </p:grpSpPr>
        <p:sp>
          <p:nvSpPr>
            <p:cNvPr id="8" name="Text Box 3">
              <a:extLst>
                <a:ext uri="{FF2B5EF4-FFF2-40B4-BE49-F238E27FC236}">
                  <a16:creationId xmlns:a16="http://schemas.microsoft.com/office/drawing/2014/main" id="{328F73C9-2231-4BF6-B4BE-0A10457178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3" y="1772"/>
              <a:ext cx="278" cy="259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>
                  <a:latin typeface="+mn-lt"/>
                </a:rPr>
                <a:t>{}</a:t>
              </a:r>
            </a:p>
          </p:txBody>
        </p:sp>
        <p:sp>
          <p:nvSpPr>
            <p:cNvPr id="9" name="Text Box 4">
              <a:extLst>
                <a:ext uri="{FF2B5EF4-FFF2-40B4-BE49-F238E27FC236}">
                  <a16:creationId xmlns:a16="http://schemas.microsoft.com/office/drawing/2014/main" id="{AA8C5295-EB3B-42BF-A520-3715F34174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2" y="2205"/>
              <a:ext cx="301" cy="259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f:4</a:t>
              </a:r>
            </a:p>
          </p:txBody>
        </p:sp>
        <p:sp>
          <p:nvSpPr>
            <p:cNvPr id="10" name="Text Box 5">
              <a:extLst>
                <a:ext uri="{FF2B5EF4-FFF2-40B4-BE49-F238E27FC236}">
                  <a16:creationId xmlns:a16="http://schemas.microsoft.com/office/drawing/2014/main" id="{37123FDE-B96B-44A3-A635-2DF7904255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5" y="2205"/>
              <a:ext cx="328" cy="259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c:1</a:t>
              </a:r>
            </a:p>
          </p:txBody>
        </p:sp>
        <p:sp>
          <p:nvSpPr>
            <p:cNvPr id="11" name="Text Box 6">
              <a:extLst>
                <a:ext uri="{FF2B5EF4-FFF2-40B4-BE49-F238E27FC236}">
                  <a16:creationId xmlns:a16="http://schemas.microsoft.com/office/drawing/2014/main" id="{0A0F58A9-9D22-45D9-930E-16E2473FD1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1" y="2588"/>
              <a:ext cx="337" cy="26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b:1</a:t>
              </a:r>
            </a:p>
          </p:txBody>
        </p:sp>
        <p:sp>
          <p:nvSpPr>
            <p:cNvPr id="12" name="Text Box 7">
              <a:extLst>
                <a:ext uri="{FF2B5EF4-FFF2-40B4-BE49-F238E27FC236}">
                  <a16:creationId xmlns:a16="http://schemas.microsoft.com/office/drawing/2014/main" id="{4D59635A-5C9F-49AD-8BE9-0383A09AAA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1" y="2971"/>
              <a:ext cx="337" cy="26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p:1</a:t>
              </a:r>
            </a:p>
          </p:txBody>
        </p:sp>
        <p:cxnSp>
          <p:nvCxnSpPr>
            <p:cNvPr id="13" name="AutoShape 8">
              <a:extLst>
                <a:ext uri="{FF2B5EF4-FFF2-40B4-BE49-F238E27FC236}">
                  <a16:creationId xmlns:a16="http://schemas.microsoft.com/office/drawing/2014/main" id="{FF5343DA-91F4-4B72-9F2C-C323D8955885}"/>
                </a:ext>
              </a:extLst>
            </p:cNvPr>
            <p:cNvCxnSpPr>
              <a:cxnSpLocks noChangeShapeType="1"/>
              <a:stCxn id="10" idx="2"/>
              <a:endCxn id="11" idx="0"/>
            </p:cNvCxnSpPr>
            <p:nvPr/>
          </p:nvCxnSpPr>
          <p:spPr bwMode="auto">
            <a:xfrm>
              <a:off x="5459" y="2464"/>
              <a:ext cx="1" cy="12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4" name="AutoShape 9">
              <a:extLst>
                <a:ext uri="{FF2B5EF4-FFF2-40B4-BE49-F238E27FC236}">
                  <a16:creationId xmlns:a16="http://schemas.microsoft.com/office/drawing/2014/main" id="{361DBC9F-D50C-49CA-9867-E62F2083B892}"/>
                </a:ext>
              </a:extLst>
            </p:cNvPr>
            <p:cNvCxnSpPr>
              <a:cxnSpLocks noChangeShapeType="1"/>
              <a:stCxn id="11" idx="2"/>
              <a:endCxn id="12" idx="0"/>
            </p:cNvCxnSpPr>
            <p:nvPr/>
          </p:nvCxnSpPr>
          <p:spPr bwMode="auto">
            <a:xfrm>
              <a:off x="5459" y="2848"/>
              <a:ext cx="0" cy="123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5" name="AutoShape 10">
              <a:extLst>
                <a:ext uri="{FF2B5EF4-FFF2-40B4-BE49-F238E27FC236}">
                  <a16:creationId xmlns:a16="http://schemas.microsoft.com/office/drawing/2014/main" id="{9FA14D8A-91E5-40E7-BB1A-71FC84AB0506}"/>
                </a:ext>
              </a:extLst>
            </p:cNvPr>
            <p:cNvCxnSpPr>
              <a:cxnSpLocks noChangeShapeType="1"/>
              <a:stCxn id="8" idx="2"/>
              <a:endCxn id="10" idx="0"/>
            </p:cNvCxnSpPr>
            <p:nvPr/>
          </p:nvCxnSpPr>
          <p:spPr bwMode="auto">
            <a:xfrm>
              <a:off x="5052" y="2031"/>
              <a:ext cx="407" cy="17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6" name="AutoShape 11">
              <a:extLst>
                <a:ext uri="{FF2B5EF4-FFF2-40B4-BE49-F238E27FC236}">
                  <a16:creationId xmlns:a16="http://schemas.microsoft.com/office/drawing/2014/main" id="{345CC5CE-6E27-4558-ACD1-4D5022E6852A}"/>
                </a:ext>
              </a:extLst>
            </p:cNvPr>
            <p:cNvCxnSpPr>
              <a:cxnSpLocks noChangeShapeType="1"/>
              <a:stCxn id="8" idx="2"/>
              <a:endCxn id="9" idx="0"/>
            </p:cNvCxnSpPr>
            <p:nvPr/>
          </p:nvCxnSpPr>
          <p:spPr bwMode="auto">
            <a:xfrm flipH="1">
              <a:off x="4712" y="2031"/>
              <a:ext cx="340" cy="17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7" name="Text Box 12">
              <a:extLst>
                <a:ext uri="{FF2B5EF4-FFF2-40B4-BE49-F238E27FC236}">
                  <a16:creationId xmlns:a16="http://schemas.microsoft.com/office/drawing/2014/main" id="{8510E34B-5B95-4B07-80F0-297A56CC2F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6" y="2588"/>
              <a:ext cx="337" cy="26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b:1</a:t>
              </a:r>
            </a:p>
          </p:txBody>
        </p:sp>
        <p:sp>
          <p:nvSpPr>
            <p:cNvPr id="18" name="Text Box 13">
              <a:extLst>
                <a:ext uri="{FF2B5EF4-FFF2-40B4-BE49-F238E27FC236}">
                  <a16:creationId xmlns:a16="http://schemas.microsoft.com/office/drawing/2014/main" id="{655FFEEC-D78F-49E2-8908-3B864241A1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0" y="2588"/>
              <a:ext cx="328" cy="26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c:3</a:t>
              </a:r>
            </a:p>
          </p:txBody>
        </p:sp>
        <p:cxnSp>
          <p:nvCxnSpPr>
            <p:cNvPr id="19" name="AutoShape 14">
              <a:extLst>
                <a:ext uri="{FF2B5EF4-FFF2-40B4-BE49-F238E27FC236}">
                  <a16:creationId xmlns:a16="http://schemas.microsoft.com/office/drawing/2014/main" id="{4FDA53F6-50CF-4C56-B1A8-36479EB92E3C}"/>
                </a:ext>
              </a:extLst>
            </p:cNvPr>
            <p:cNvCxnSpPr>
              <a:cxnSpLocks noChangeShapeType="1"/>
              <a:stCxn id="9" idx="2"/>
              <a:endCxn id="18" idx="0"/>
            </p:cNvCxnSpPr>
            <p:nvPr/>
          </p:nvCxnSpPr>
          <p:spPr bwMode="auto">
            <a:xfrm flipH="1">
              <a:off x="4504" y="2464"/>
              <a:ext cx="208" cy="12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0" name="AutoShape 15">
              <a:extLst>
                <a:ext uri="{FF2B5EF4-FFF2-40B4-BE49-F238E27FC236}">
                  <a16:creationId xmlns:a16="http://schemas.microsoft.com/office/drawing/2014/main" id="{1E76F905-3014-47F9-BFDD-0AFEDBB472C3}"/>
                </a:ext>
              </a:extLst>
            </p:cNvPr>
            <p:cNvCxnSpPr>
              <a:cxnSpLocks noChangeShapeType="1"/>
              <a:stCxn id="9" idx="2"/>
            </p:cNvCxnSpPr>
            <p:nvPr/>
          </p:nvCxnSpPr>
          <p:spPr bwMode="auto">
            <a:xfrm>
              <a:off x="4712" y="2464"/>
              <a:ext cx="276" cy="12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1" name="Text Box 16">
              <a:extLst>
                <a:ext uri="{FF2B5EF4-FFF2-40B4-BE49-F238E27FC236}">
                  <a16:creationId xmlns:a16="http://schemas.microsoft.com/office/drawing/2014/main" id="{AB11306C-6F5A-4ED6-B56B-894F75ECB0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0" y="2971"/>
              <a:ext cx="337" cy="26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a:3</a:t>
              </a:r>
            </a:p>
          </p:txBody>
        </p:sp>
        <p:sp>
          <p:nvSpPr>
            <p:cNvPr id="22" name="Text Box 17">
              <a:extLst>
                <a:ext uri="{FF2B5EF4-FFF2-40B4-BE49-F238E27FC236}">
                  <a16:creationId xmlns:a16="http://schemas.microsoft.com/office/drawing/2014/main" id="{EA86CA2F-077D-44AB-A568-1E87861BCC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10" y="3356"/>
              <a:ext cx="337" cy="26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b:1</a:t>
              </a:r>
            </a:p>
          </p:txBody>
        </p:sp>
        <p:sp>
          <p:nvSpPr>
            <p:cNvPr id="23" name="Text Box 18">
              <a:extLst>
                <a:ext uri="{FF2B5EF4-FFF2-40B4-BE49-F238E27FC236}">
                  <a16:creationId xmlns:a16="http://schemas.microsoft.com/office/drawing/2014/main" id="{AC9E1D95-9BDB-4292-862D-E38485AF96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0" y="3356"/>
              <a:ext cx="373" cy="26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m:2</a:t>
              </a:r>
            </a:p>
          </p:txBody>
        </p:sp>
        <p:sp>
          <p:nvSpPr>
            <p:cNvPr id="24" name="Text Box 19">
              <a:extLst>
                <a:ext uri="{FF2B5EF4-FFF2-40B4-BE49-F238E27FC236}">
                  <a16:creationId xmlns:a16="http://schemas.microsoft.com/office/drawing/2014/main" id="{36AA2E70-55CB-4E91-BCD7-526D2F2601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8" y="3739"/>
              <a:ext cx="337" cy="259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p:2</a:t>
              </a:r>
            </a:p>
          </p:txBody>
        </p:sp>
        <p:cxnSp>
          <p:nvCxnSpPr>
            <p:cNvPr id="25" name="AutoShape 20">
              <a:extLst>
                <a:ext uri="{FF2B5EF4-FFF2-40B4-BE49-F238E27FC236}">
                  <a16:creationId xmlns:a16="http://schemas.microsoft.com/office/drawing/2014/main" id="{5C76B2B8-5E0E-4AFF-8B4E-D401F145A9EC}"/>
                </a:ext>
              </a:extLst>
            </p:cNvPr>
            <p:cNvCxnSpPr>
              <a:cxnSpLocks noChangeShapeType="1"/>
              <a:stCxn id="18" idx="2"/>
              <a:endCxn id="21" idx="0"/>
            </p:cNvCxnSpPr>
            <p:nvPr/>
          </p:nvCxnSpPr>
          <p:spPr bwMode="auto">
            <a:xfrm>
              <a:off x="4504" y="2848"/>
              <a:ext cx="35" cy="123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6" name="AutoShape 21">
              <a:extLst>
                <a:ext uri="{FF2B5EF4-FFF2-40B4-BE49-F238E27FC236}">
                  <a16:creationId xmlns:a16="http://schemas.microsoft.com/office/drawing/2014/main" id="{A6AF5DBC-F202-41D2-87E9-B1C530ADDEB0}"/>
                </a:ext>
              </a:extLst>
            </p:cNvPr>
            <p:cNvCxnSpPr>
              <a:cxnSpLocks noChangeShapeType="1"/>
              <a:stCxn id="21" idx="2"/>
              <a:endCxn id="23" idx="0"/>
            </p:cNvCxnSpPr>
            <p:nvPr/>
          </p:nvCxnSpPr>
          <p:spPr bwMode="auto">
            <a:xfrm flipH="1">
              <a:off x="4317" y="3231"/>
              <a:ext cx="222" cy="125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7" name="AutoShape 22">
              <a:extLst>
                <a:ext uri="{FF2B5EF4-FFF2-40B4-BE49-F238E27FC236}">
                  <a16:creationId xmlns:a16="http://schemas.microsoft.com/office/drawing/2014/main" id="{5F54E5DA-45AF-4090-BDBA-D427EA9FC9D2}"/>
                </a:ext>
              </a:extLst>
            </p:cNvPr>
            <p:cNvCxnSpPr>
              <a:cxnSpLocks noChangeShapeType="1"/>
              <a:stCxn id="21" idx="2"/>
              <a:endCxn id="22" idx="0"/>
            </p:cNvCxnSpPr>
            <p:nvPr/>
          </p:nvCxnSpPr>
          <p:spPr bwMode="auto">
            <a:xfrm>
              <a:off x="4538" y="3231"/>
              <a:ext cx="240" cy="125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8" name="AutoShape 23">
              <a:extLst>
                <a:ext uri="{FF2B5EF4-FFF2-40B4-BE49-F238E27FC236}">
                  <a16:creationId xmlns:a16="http://schemas.microsoft.com/office/drawing/2014/main" id="{1305E35A-838B-45FC-BA38-44323B19BC5F}"/>
                </a:ext>
              </a:extLst>
            </p:cNvPr>
            <p:cNvCxnSpPr>
              <a:cxnSpLocks noChangeShapeType="1"/>
              <a:stCxn id="23" idx="2"/>
              <a:endCxn id="24" idx="0"/>
            </p:cNvCxnSpPr>
            <p:nvPr/>
          </p:nvCxnSpPr>
          <p:spPr bwMode="auto">
            <a:xfrm>
              <a:off x="4317" y="3610"/>
              <a:ext cx="0" cy="13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9" name="Text Box 24">
              <a:extLst>
                <a:ext uri="{FF2B5EF4-FFF2-40B4-BE49-F238E27FC236}">
                  <a16:creationId xmlns:a16="http://schemas.microsoft.com/office/drawing/2014/main" id="{5F573627-C02A-4459-961B-59EE198230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2" y="3739"/>
              <a:ext cx="373" cy="259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m:1</a:t>
              </a:r>
            </a:p>
          </p:txBody>
        </p:sp>
        <p:cxnSp>
          <p:nvCxnSpPr>
            <p:cNvPr id="30" name="AutoShape 25">
              <a:extLst>
                <a:ext uri="{FF2B5EF4-FFF2-40B4-BE49-F238E27FC236}">
                  <a16:creationId xmlns:a16="http://schemas.microsoft.com/office/drawing/2014/main" id="{62492C54-3C6B-4FB5-B746-72925CB63A13}"/>
                </a:ext>
              </a:extLst>
            </p:cNvPr>
            <p:cNvCxnSpPr>
              <a:cxnSpLocks noChangeShapeType="1"/>
              <a:stCxn id="22" idx="2"/>
              <a:endCxn id="29" idx="0"/>
            </p:cNvCxnSpPr>
            <p:nvPr/>
          </p:nvCxnSpPr>
          <p:spPr bwMode="auto">
            <a:xfrm>
              <a:off x="4779" y="3616"/>
              <a:ext cx="0" cy="123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1" name="Text Box 26">
              <a:extLst>
                <a:ext uri="{FF2B5EF4-FFF2-40B4-BE49-F238E27FC236}">
                  <a16:creationId xmlns:a16="http://schemas.microsoft.com/office/drawing/2014/main" id="{ED90F4F6-A7D2-4F0C-A323-A93F84D968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3" y="2108"/>
              <a:ext cx="1609" cy="14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0070C0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kumimoji="0" lang="zh-CN" altLang="en-US" sz="2000" b="1">
                  <a:latin typeface="+mn-ea"/>
                  <a:ea typeface="+mn-ea"/>
                </a:rPr>
                <a:t>头表</a:t>
              </a:r>
              <a:endParaRPr kumimoji="0" lang="zh-CN" altLang="en-US" sz="2000" b="1">
                <a:latin typeface="+mn-lt"/>
              </a:endParaRPr>
            </a:p>
            <a:p>
              <a:pPr>
                <a:lnSpc>
                  <a:spcPct val="90000"/>
                </a:lnSpc>
              </a:pPr>
              <a:r>
                <a:rPr kumimoji="0" lang="en-US" altLang="zh-CN" sz="2000" b="1" i="1" u="sng">
                  <a:latin typeface="+mn-lt"/>
                </a:rPr>
                <a:t>Item  frequency  head </a:t>
              </a:r>
            </a:p>
            <a:p>
              <a:pPr>
                <a:lnSpc>
                  <a:spcPct val="90000"/>
                </a:lnSpc>
              </a:pPr>
              <a:r>
                <a:rPr kumimoji="0" lang="en-US" altLang="zh-CN" sz="2000" i="1">
                  <a:latin typeface="+mn-lt"/>
                </a:rPr>
                <a:t> f	4</a:t>
              </a:r>
            </a:p>
            <a:p>
              <a:pPr>
                <a:lnSpc>
                  <a:spcPct val="90000"/>
                </a:lnSpc>
              </a:pPr>
              <a:r>
                <a:rPr kumimoji="0" lang="en-US" altLang="zh-CN" sz="2000" i="1">
                  <a:latin typeface="+mn-lt"/>
                </a:rPr>
                <a:t>c	4</a:t>
              </a:r>
            </a:p>
            <a:p>
              <a:pPr>
                <a:lnSpc>
                  <a:spcPct val="90000"/>
                </a:lnSpc>
              </a:pPr>
              <a:r>
                <a:rPr kumimoji="0" lang="en-US" altLang="zh-CN" sz="2000" i="1">
                  <a:latin typeface="+mn-lt"/>
                </a:rPr>
                <a:t>a	3</a:t>
              </a:r>
            </a:p>
            <a:p>
              <a:pPr>
                <a:lnSpc>
                  <a:spcPct val="90000"/>
                </a:lnSpc>
              </a:pPr>
              <a:r>
                <a:rPr kumimoji="0" lang="en-US" altLang="zh-CN" sz="2000" i="1">
                  <a:latin typeface="+mn-lt"/>
                </a:rPr>
                <a:t>b	3</a:t>
              </a:r>
            </a:p>
            <a:p>
              <a:pPr>
                <a:lnSpc>
                  <a:spcPct val="90000"/>
                </a:lnSpc>
              </a:pPr>
              <a:r>
                <a:rPr kumimoji="0" lang="en-US" altLang="zh-CN" sz="2000" i="1">
                  <a:latin typeface="+mn-lt"/>
                </a:rPr>
                <a:t>m	3</a:t>
              </a:r>
            </a:p>
            <a:p>
              <a:pPr>
                <a:lnSpc>
                  <a:spcPct val="90000"/>
                </a:lnSpc>
              </a:pPr>
              <a:r>
                <a:rPr kumimoji="0" lang="en-US" altLang="zh-CN" sz="2000" i="1">
                  <a:latin typeface="+mn-lt"/>
                </a:rPr>
                <a:t>p	3</a:t>
              </a:r>
              <a:endParaRPr kumimoji="0" lang="en-US" altLang="zh-CN" sz="2000">
                <a:latin typeface="+mn-lt"/>
              </a:endParaRPr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83DCEB65-0E29-4AFE-A3B7-E08F5C647EA2}"/>
                </a:ext>
              </a:extLst>
            </p:cNvPr>
            <p:cNvSpPr/>
            <p:nvPr/>
          </p:nvSpPr>
          <p:spPr bwMode="auto">
            <a:xfrm>
              <a:off x="3879" y="2341"/>
              <a:ext cx="672" cy="240"/>
            </a:xfrm>
            <a:custGeom>
              <a:avLst/>
              <a:gdLst>
                <a:gd name="T0" fmla="*/ 0 w 672"/>
                <a:gd name="T1" fmla="*/ 240 h 240"/>
                <a:gd name="T2" fmla="*/ 288 w 672"/>
                <a:gd name="T3" fmla="*/ 192 h 240"/>
                <a:gd name="T4" fmla="*/ 432 w 672"/>
                <a:gd name="T5" fmla="*/ 48 h 240"/>
                <a:gd name="T6" fmla="*/ 672 w 672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2" h="240">
                  <a:moveTo>
                    <a:pt x="0" y="240"/>
                  </a:moveTo>
                  <a:cubicBezTo>
                    <a:pt x="108" y="232"/>
                    <a:pt x="216" y="224"/>
                    <a:pt x="288" y="192"/>
                  </a:cubicBezTo>
                  <a:cubicBezTo>
                    <a:pt x="360" y="160"/>
                    <a:pt x="368" y="80"/>
                    <a:pt x="432" y="48"/>
                  </a:cubicBezTo>
                  <a:cubicBezTo>
                    <a:pt x="496" y="16"/>
                    <a:pt x="584" y="8"/>
                    <a:pt x="672" y="0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18FF266E-D393-40C5-9ED6-E8ADB563DCD4}"/>
                </a:ext>
              </a:extLst>
            </p:cNvPr>
            <p:cNvSpPr/>
            <p:nvPr/>
          </p:nvSpPr>
          <p:spPr bwMode="auto">
            <a:xfrm>
              <a:off x="3879" y="2725"/>
              <a:ext cx="454" cy="1"/>
            </a:xfrm>
            <a:custGeom>
              <a:avLst/>
              <a:gdLst>
                <a:gd name="T0" fmla="*/ 0 w 432"/>
                <a:gd name="T1" fmla="*/ 0 h 1"/>
                <a:gd name="T2" fmla="*/ 432 w 432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32" h="1">
                  <a:moveTo>
                    <a:pt x="0" y="0"/>
                  </a:moveTo>
                  <a:cubicBezTo>
                    <a:pt x="0" y="0"/>
                    <a:pt x="216" y="0"/>
                    <a:pt x="432" y="0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ABF1CF7D-491B-4CE7-87FA-EFA203862534}"/>
                </a:ext>
              </a:extLst>
            </p:cNvPr>
            <p:cNvSpPr/>
            <p:nvPr/>
          </p:nvSpPr>
          <p:spPr bwMode="auto">
            <a:xfrm>
              <a:off x="4658" y="2328"/>
              <a:ext cx="637" cy="368"/>
            </a:xfrm>
            <a:custGeom>
              <a:avLst/>
              <a:gdLst>
                <a:gd name="T0" fmla="*/ 0 w 480"/>
                <a:gd name="T1" fmla="*/ 384 h 384"/>
                <a:gd name="T2" fmla="*/ 48 w 480"/>
                <a:gd name="T3" fmla="*/ 336 h 384"/>
                <a:gd name="T4" fmla="*/ 240 w 480"/>
                <a:gd name="T5" fmla="*/ 96 h 384"/>
                <a:gd name="T6" fmla="*/ 480 w 480"/>
                <a:gd name="T7" fmla="*/ 0 h 38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80" h="384">
                  <a:moveTo>
                    <a:pt x="0" y="384"/>
                  </a:moveTo>
                  <a:cubicBezTo>
                    <a:pt x="4" y="384"/>
                    <a:pt x="8" y="384"/>
                    <a:pt x="48" y="336"/>
                  </a:cubicBezTo>
                  <a:cubicBezTo>
                    <a:pt x="88" y="288"/>
                    <a:pt x="168" y="152"/>
                    <a:pt x="240" y="96"/>
                  </a:cubicBezTo>
                  <a:cubicBezTo>
                    <a:pt x="312" y="40"/>
                    <a:pt x="396" y="20"/>
                    <a:pt x="480" y="0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E7EB5C5-6331-4E8A-AD40-DCE9DFFC8332}"/>
                </a:ext>
              </a:extLst>
            </p:cNvPr>
            <p:cNvSpPr/>
            <p:nvPr/>
          </p:nvSpPr>
          <p:spPr bwMode="auto">
            <a:xfrm>
              <a:off x="3879" y="2928"/>
              <a:ext cx="496" cy="192"/>
            </a:xfrm>
            <a:custGeom>
              <a:avLst/>
              <a:gdLst>
                <a:gd name="T0" fmla="*/ 0 w 432"/>
                <a:gd name="T1" fmla="*/ 0 h 192"/>
                <a:gd name="T2" fmla="*/ 144 w 432"/>
                <a:gd name="T3" fmla="*/ 48 h 192"/>
                <a:gd name="T4" fmla="*/ 288 w 432"/>
                <a:gd name="T5" fmla="*/ 144 h 192"/>
                <a:gd name="T6" fmla="*/ 432 w 432"/>
                <a:gd name="T7" fmla="*/ 192 h 19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32" h="192">
                  <a:moveTo>
                    <a:pt x="0" y="0"/>
                  </a:moveTo>
                  <a:cubicBezTo>
                    <a:pt x="48" y="12"/>
                    <a:pt x="96" y="24"/>
                    <a:pt x="144" y="48"/>
                  </a:cubicBezTo>
                  <a:cubicBezTo>
                    <a:pt x="192" y="72"/>
                    <a:pt x="240" y="120"/>
                    <a:pt x="288" y="144"/>
                  </a:cubicBezTo>
                  <a:cubicBezTo>
                    <a:pt x="336" y="168"/>
                    <a:pt x="384" y="180"/>
                    <a:pt x="432" y="192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B0134E92-CC3E-40F7-BA90-CD2DFAA9E9DF}"/>
                </a:ext>
              </a:extLst>
            </p:cNvPr>
            <p:cNvSpPr/>
            <p:nvPr/>
          </p:nvSpPr>
          <p:spPr bwMode="auto">
            <a:xfrm>
              <a:off x="3888" y="3072"/>
              <a:ext cx="720" cy="384"/>
            </a:xfrm>
            <a:custGeom>
              <a:avLst/>
              <a:gdLst>
                <a:gd name="T0" fmla="*/ 0 w 720"/>
                <a:gd name="T1" fmla="*/ 0 h 384"/>
                <a:gd name="T2" fmla="*/ 240 w 720"/>
                <a:gd name="T3" fmla="*/ 48 h 384"/>
                <a:gd name="T4" fmla="*/ 528 w 720"/>
                <a:gd name="T5" fmla="*/ 288 h 384"/>
                <a:gd name="T6" fmla="*/ 720 w 720"/>
                <a:gd name="T7" fmla="*/ 384 h 38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20" h="384">
                  <a:moveTo>
                    <a:pt x="0" y="0"/>
                  </a:moveTo>
                  <a:cubicBezTo>
                    <a:pt x="76" y="0"/>
                    <a:pt x="152" y="0"/>
                    <a:pt x="240" y="48"/>
                  </a:cubicBezTo>
                  <a:cubicBezTo>
                    <a:pt x="328" y="96"/>
                    <a:pt x="448" y="232"/>
                    <a:pt x="528" y="288"/>
                  </a:cubicBezTo>
                  <a:cubicBezTo>
                    <a:pt x="608" y="344"/>
                    <a:pt x="664" y="364"/>
                    <a:pt x="720" y="384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2E8D9F50-9F2D-426E-815D-CEBD27BC5FE3}"/>
                </a:ext>
              </a:extLst>
            </p:cNvPr>
            <p:cNvSpPr/>
            <p:nvPr/>
          </p:nvSpPr>
          <p:spPr bwMode="auto">
            <a:xfrm>
              <a:off x="4821" y="2832"/>
              <a:ext cx="149" cy="508"/>
            </a:xfrm>
            <a:custGeom>
              <a:avLst/>
              <a:gdLst>
                <a:gd name="T0" fmla="*/ 0 w 56"/>
                <a:gd name="T1" fmla="*/ 672 h 672"/>
                <a:gd name="T2" fmla="*/ 48 w 56"/>
                <a:gd name="T3" fmla="*/ 432 h 672"/>
                <a:gd name="T4" fmla="*/ 48 w 56"/>
                <a:gd name="T5" fmla="*/ 0 h 67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6" h="672">
                  <a:moveTo>
                    <a:pt x="0" y="672"/>
                  </a:moveTo>
                  <a:cubicBezTo>
                    <a:pt x="20" y="608"/>
                    <a:pt x="40" y="544"/>
                    <a:pt x="48" y="432"/>
                  </a:cubicBezTo>
                  <a:cubicBezTo>
                    <a:pt x="56" y="320"/>
                    <a:pt x="52" y="160"/>
                    <a:pt x="48" y="0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Line 33">
              <a:extLst>
                <a:ext uri="{FF2B5EF4-FFF2-40B4-BE49-F238E27FC236}">
                  <a16:creationId xmlns:a16="http://schemas.microsoft.com/office/drawing/2014/main" id="{91D8C794-BF61-46D3-8E5E-657308E81E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3" y="2723"/>
              <a:ext cx="192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CD8CB0A0-70A7-46D8-9B20-1CAEBC453B81}"/>
                </a:ext>
              </a:extLst>
            </p:cNvPr>
            <p:cNvSpPr/>
            <p:nvPr/>
          </p:nvSpPr>
          <p:spPr bwMode="auto">
            <a:xfrm>
              <a:off x="3888" y="3264"/>
              <a:ext cx="258" cy="240"/>
            </a:xfrm>
            <a:custGeom>
              <a:avLst/>
              <a:gdLst>
                <a:gd name="T0" fmla="*/ 0 w 288"/>
                <a:gd name="T1" fmla="*/ 0 h 240"/>
                <a:gd name="T2" fmla="*/ 144 w 288"/>
                <a:gd name="T3" fmla="*/ 48 h 240"/>
                <a:gd name="T4" fmla="*/ 192 w 288"/>
                <a:gd name="T5" fmla="*/ 192 h 240"/>
                <a:gd name="T6" fmla="*/ 288 w 288"/>
                <a:gd name="T7" fmla="*/ 240 h 2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8" h="240">
                  <a:moveTo>
                    <a:pt x="0" y="0"/>
                  </a:moveTo>
                  <a:cubicBezTo>
                    <a:pt x="56" y="8"/>
                    <a:pt x="112" y="16"/>
                    <a:pt x="144" y="48"/>
                  </a:cubicBezTo>
                  <a:cubicBezTo>
                    <a:pt x="176" y="80"/>
                    <a:pt x="168" y="160"/>
                    <a:pt x="192" y="192"/>
                  </a:cubicBezTo>
                  <a:cubicBezTo>
                    <a:pt x="216" y="224"/>
                    <a:pt x="252" y="232"/>
                    <a:pt x="288" y="240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6874DDB1-6C93-4807-B092-9A9ED04B5B60}"/>
                </a:ext>
              </a:extLst>
            </p:cNvPr>
            <p:cNvSpPr/>
            <p:nvPr/>
          </p:nvSpPr>
          <p:spPr bwMode="auto">
            <a:xfrm>
              <a:off x="4486" y="3491"/>
              <a:ext cx="128" cy="384"/>
            </a:xfrm>
            <a:custGeom>
              <a:avLst/>
              <a:gdLst>
                <a:gd name="T0" fmla="*/ 0 w 96"/>
                <a:gd name="T1" fmla="*/ 0 h 384"/>
                <a:gd name="T2" fmla="*/ 48 w 96"/>
                <a:gd name="T3" fmla="*/ 96 h 384"/>
                <a:gd name="T4" fmla="*/ 48 w 96"/>
                <a:gd name="T5" fmla="*/ 288 h 384"/>
                <a:gd name="T6" fmla="*/ 96 w 96"/>
                <a:gd name="T7" fmla="*/ 384 h 38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6" h="384">
                  <a:moveTo>
                    <a:pt x="0" y="0"/>
                  </a:moveTo>
                  <a:cubicBezTo>
                    <a:pt x="20" y="24"/>
                    <a:pt x="40" y="48"/>
                    <a:pt x="48" y="96"/>
                  </a:cubicBezTo>
                  <a:cubicBezTo>
                    <a:pt x="56" y="144"/>
                    <a:pt x="40" y="240"/>
                    <a:pt x="48" y="288"/>
                  </a:cubicBezTo>
                  <a:cubicBezTo>
                    <a:pt x="56" y="336"/>
                    <a:pt x="76" y="360"/>
                    <a:pt x="96" y="384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30BCC48B-5C53-4CFF-85B2-796265019E69}"/>
                </a:ext>
              </a:extLst>
            </p:cNvPr>
            <p:cNvSpPr/>
            <p:nvPr/>
          </p:nvSpPr>
          <p:spPr bwMode="auto">
            <a:xfrm>
              <a:off x="3888" y="3456"/>
              <a:ext cx="264" cy="432"/>
            </a:xfrm>
            <a:custGeom>
              <a:avLst/>
              <a:gdLst>
                <a:gd name="T0" fmla="*/ 0 w 288"/>
                <a:gd name="T1" fmla="*/ 0 h 432"/>
                <a:gd name="T2" fmla="*/ 96 w 288"/>
                <a:gd name="T3" fmla="*/ 144 h 432"/>
                <a:gd name="T4" fmla="*/ 144 w 288"/>
                <a:gd name="T5" fmla="*/ 336 h 432"/>
                <a:gd name="T6" fmla="*/ 288 w 288"/>
                <a:gd name="T7" fmla="*/ 432 h 4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8" h="432">
                  <a:moveTo>
                    <a:pt x="0" y="0"/>
                  </a:moveTo>
                  <a:cubicBezTo>
                    <a:pt x="36" y="44"/>
                    <a:pt x="72" y="88"/>
                    <a:pt x="96" y="144"/>
                  </a:cubicBezTo>
                  <a:cubicBezTo>
                    <a:pt x="120" y="200"/>
                    <a:pt x="112" y="288"/>
                    <a:pt x="144" y="336"/>
                  </a:cubicBezTo>
                  <a:cubicBezTo>
                    <a:pt x="176" y="384"/>
                    <a:pt x="232" y="408"/>
                    <a:pt x="288" y="432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3AE21258-BB80-453A-AD5D-795BA54ED6CE}"/>
                </a:ext>
              </a:extLst>
            </p:cNvPr>
            <p:cNvSpPr/>
            <p:nvPr/>
          </p:nvSpPr>
          <p:spPr bwMode="auto">
            <a:xfrm>
              <a:off x="4482" y="3216"/>
              <a:ext cx="809" cy="672"/>
            </a:xfrm>
            <a:custGeom>
              <a:avLst/>
              <a:gdLst>
                <a:gd name="T0" fmla="*/ 0 w 768"/>
                <a:gd name="T1" fmla="*/ 672 h 672"/>
                <a:gd name="T2" fmla="*/ 96 w 768"/>
                <a:gd name="T3" fmla="*/ 528 h 672"/>
                <a:gd name="T4" fmla="*/ 528 w 768"/>
                <a:gd name="T5" fmla="*/ 384 h 672"/>
                <a:gd name="T6" fmla="*/ 768 w 768"/>
                <a:gd name="T7" fmla="*/ 0 h 67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68" h="672">
                  <a:moveTo>
                    <a:pt x="0" y="672"/>
                  </a:moveTo>
                  <a:cubicBezTo>
                    <a:pt x="4" y="624"/>
                    <a:pt x="8" y="576"/>
                    <a:pt x="96" y="528"/>
                  </a:cubicBezTo>
                  <a:cubicBezTo>
                    <a:pt x="184" y="480"/>
                    <a:pt x="416" y="472"/>
                    <a:pt x="528" y="384"/>
                  </a:cubicBezTo>
                  <a:cubicBezTo>
                    <a:pt x="640" y="296"/>
                    <a:pt x="704" y="148"/>
                    <a:pt x="768" y="0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2663856"/>
      </p:ext>
    </p:extLst>
  </p:cSld>
  <p:clrMapOvr>
    <a:masterClrMapping/>
  </p:clrMapOvr>
  <p:transition spd="med" advClick="0">
    <p:split orient="vert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ext Box 38"/>
          <p:cNvSpPr txBox="1">
            <a:spLocks noChangeArrowheads="1"/>
          </p:cNvSpPr>
          <p:nvPr/>
        </p:nvSpPr>
        <p:spPr bwMode="auto">
          <a:xfrm>
            <a:off x="6517977" y="2118301"/>
            <a:ext cx="209708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zh-CN" altLang="en-US" sz="2000" b="1">
                <a:latin typeface="Times New Roman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最小支持度 </a:t>
            </a:r>
            <a:r>
              <a:rPr kumimoji="0" lang="en-US" altLang="zh-CN" sz="2000" b="1">
                <a:latin typeface="Times New Roman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= 0.5</a:t>
            </a:r>
            <a:endParaRPr kumimoji="0" lang="en-US" altLang="zh-CN" sz="2400" b="1" u="sng">
              <a:latin typeface="Times New Roman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0484" name="Rectangle 39"/>
          <p:cNvSpPr>
            <a:spLocks noChangeArrowheads="1"/>
          </p:cNvSpPr>
          <p:nvPr/>
        </p:nvSpPr>
        <p:spPr bwMode="auto">
          <a:xfrm>
            <a:off x="539552" y="764704"/>
            <a:ext cx="5727700" cy="2708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楷体_GB2312" charset="0"/>
              </a:defRPr>
            </a:lvl1pPr>
            <a:lvl2pPr marL="914400" indent="-457200">
              <a:spcBef>
                <a:spcPct val="20000"/>
              </a:spcBef>
              <a:buClr>
                <a:schemeClr val="accent2"/>
              </a:buClr>
              <a:buSzPct val="80000"/>
              <a:buFont typeface="Wingdings" charset="2"/>
              <a:buChar char="¨"/>
              <a:defRPr sz="2800">
                <a:solidFill>
                  <a:schemeClr val="tx1"/>
                </a:solidFill>
                <a:latin typeface="Arial" charset="0"/>
                <a:ea typeface="楷体_GB2312" charset="0"/>
              </a:defRPr>
            </a:lvl2pPr>
            <a:lvl3pPr marL="1371600" indent="-457200">
              <a:spcBef>
                <a:spcPct val="20000"/>
              </a:spcBef>
              <a:buClr>
                <a:schemeClr val="bg2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楷体_GB2312" charset="0"/>
              </a:defRPr>
            </a:lvl3pPr>
            <a:lvl4pPr marL="1828800" indent="-45720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¨"/>
              <a:defRPr sz="2000">
                <a:solidFill>
                  <a:schemeClr val="tx1"/>
                </a:solidFill>
                <a:latin typeface="Arial" charset="0"/>
                <a:ea typeface="楷体_GB2312" charset="0"/>
              </a:defRPr>
            </a:lvl4pPr>
            <a:lvl5pPr marL="2286000" indent="-457200">
              <a:spcBef>
                <a:spcPct val="20000"/>
              </a:spcBef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楷体_GB2312" charset="0"/>
              </a:defRPr>
            </a:lvl5pPr>
            <a:lvl6pPr marL="27432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楷体_GB2312" charset="0"/>
              </a:defRPr>
            </a:lvl6pPr>
            <a:lvl7pPr marL="32004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楷体_GB2312" charset="0"/>
              </a:defRPr>
            </a:lvl7pPr>
            <a:lvl8pPr marL="36576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楷体_GB2312" charset="0"/>
              </a:defRPr>
            </a:lvl8pPr>
            <a:lvl9pPr marL="41148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楷体_GB2312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en-US" altLang="zh-CN" sz="2000" i="1" u="sng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TID		Items bought	  (ordered) frequent items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100		{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f, a, c, d, g, i, m, p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}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	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{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f, c, a, m, p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}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200		{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a, b, c, f, l, m, o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}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		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{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f, c, a, b, m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}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300	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	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{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b, f, h, j, o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}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		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{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f, b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}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400	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	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{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b, c, k, s, p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}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		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{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c, b, p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}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500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	 	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{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a, f, c, e, l, p, m, n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}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	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{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f, c, a, m, p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}</a:t>
            </a:r>
          </a:p>
        </p:txBody>
      </p:sp>
      <p:sp>
        <p:nvSpPr>
          <p:cNvPr id="20485" name="Text Box 40"/>
          <p:cNvSpPr txBox="1">
            <a:spLocks noChangeArrowheads="1"/>
          </p:cNvSpPr>
          <p:nvPr/>
        </p:nvSpPr>
        <p:spPr bwMode="auto">
          <a:xfrm>
            <a:off x="288000" y="3492000"/>
            <a:ext cx="3659036" cy="330936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360000" indent="-3600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  <a:defRPr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  <a:lvl2pPr marL="817200" lvl="1" indent="-3600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  <a:defRPr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zh-CN" altLang="en-US" sz="2200" b="1">
                <a:sym typeface="Times New Roman" panose="02020603050405020304" pitchFamily="18" charset="0"/>
              </a:rPr>
              <a:t>步骤：</a:t>
            </a:r>
            <a:endParaRPr lang="en-US" altLang="zh-CN" sz="2200" b="1">
              <a:sym typeface="Times New Roman" panose="02020603050405020304" pitchFamily="18" charset="0"/>
            </a:endParaRPr>
          </a:p>
          <a:p>
            <a:r>
              <a:rPr lang="zh-CN" altLang="en-US" sz="2200">
                <a:sym typeface="Times New Roman" panose="02020603050405020304" pitchFamily="18" charset="0"/>
              </a:rPr>
              <a:t>扫描数据库一次，得到频繁</a:t>
            </a:r>
            <a:r>
              <a:rPr lang="en-US" altLang="zh-CN" sz="2200">
                <a:sym typeface="Times New Roman" panose="02020603050405020304" pitchFamily="18" charset="0"/>
              </a:rPr>
              <a:t>1-</a:t>
            </a:r>
            <a:r>
              <a:rPr lang="zh-CN" altLang="en-US" sz="2200">
                <a:sym typeface="Times New Roman" panose="02020603050405020304" pitchFamily="18" charset="0"/>
              </a:rPr>
              <a:t>项集</a:t>
            </a:r>
          </a:p>
          <a:p>
            <a:r>
              <a:rPr lang="zh-CN" altLang="en-US" sz="2200">
                <a:sym typeface="Times New Roman" panose="02020603050405020304" pitchFamily="18" charset="0"/>
              </a:rPr>
              <a:t>把项按支持度递减排序</a:t>
            </a:r>
          </a:p>
          <a:p>
            <a:r>
              <a:rPr lang="zh-CN" altLang="en-US" sz="2200">
                <a:sym typeface="Times New Roman" panose="02020603050405020304" pitchFamily="18" charset="0"/>
              </a:rPr>
              <a:t>再一次扫描数据库，建立</a:t>
            </a:r>
            <a:r>
              <a:rPr lang="en-US" altLang="zh-CN" sz="2200">
                <a:sym typeface="Times New Roman" panose="02020603050405020304" pitchFamily="18" charset="0"/>
              </a:rPr>
              <a:t>FP-tree</a:t>
            </a:r>
          </a:p>
        </p:txBody>
      </p:sp>
      <p:sp>
        <p:nvSpPr>
          <p:cNvPr id="42" name="标题 1"/>
          <p:cNvSpPr>
            <a:spLocks noGrp="1"/>
          </p:cNvSpPr>
          <p:nvPr>
            <p:ph type="title" idx="4294967295"/>
          </p:nvPr>
        </p:nvSpPr>
        <p:spPr>
          <a:xfrm>
            <a:off x="756000" y="108000"/>
            <a:ext cx="6781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练习：构造</a:t>
            </a:r>
            <a:r>
              <a:rPr lang="en-US" altLang="zh-CN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FP</a:t>
            </a:r>
            <a:r>
              <a:rPr lang="zh-CN" altLang="en-US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树</a:t>
            </a: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C2191711-E3A2-419D-9E22-10D53A7BF2DD}"/>
              </a:ext>
            </a:extLst>
          </p:cNvPr>
          <p:cNvGrpSpPr/>
          <p:nvPr/>
        </p:nvGrpSpPr>
        <p:grpSpPr bwMode="auto">
          <a:xfrm>
            <a:off x="3995936" y="3212976"/>
            <a:ext cx="4976817" cy="3525839"/>
            <a:chOff x="2493" y="1772"/>
            <a:chExt cx="3135" cy="2226"/>
          </a:xfrm>
        </p:grpSpPr>
        <p:sp>
          <p:nvSpPr>
            <p:cNvPr id="8" name="Text Box 3">
              <a:extLst>
                <a:ext uri="{FF2B5EF4-FFF2-40B4-BE49-F238E27FC236}">
                  <a16:creationId xmlns:a16="http://schemas.microsoft.com/office/drawing/2014/main" id="{328F73C9-2231-4BF6-B4BE-0A10457178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3" y="1772"/>
              <a:ext cx="278" cy="259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>
                  <a:latin typeface="+mn-lt"/>
                </a:rPr>
                <a:t>{}</a:t>
              </a:r>
            </a:p>
          </p:txBody>
        </p:sp>
        <p:sp>
          <p:nvSpPr>
            <p:cNvPr id="9" name="Text Box 4">
              <a:extLst>
                <a:ext uri="{FF2B5EF4-FFF2-40B4-BE49-F238E27FC236}">
                  <a16:creationId xmlns:a16="http://schemas.microsoft.com/office/drawing/2014/main" id="{AA8C5295-EB3B-42BF-A520-3715F34174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2" y="2205"/>
              <a:ext cx="301" cy="259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f:4</a:t>
              </a:r>
            </a:p>
          </p:txBody>
        </p:sp>
        <p:sp>
          <p:nvSpPr>
            <p:cNvPr id="10" name="Text Box 5">
              <a:extLst>
                <a:ext uri="{FF2B5EF4-FFF2-40B4-BE49-F238E27FC236}">
                  <a16:creationId xmlns:a16="http://schemas.microsoft.com/office/drawing/2014/main" id="{37123FDE-B96B-44A3-A635-2DF7904255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5" y="2205"/>
              <a:ext cx="328" cy="259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c:1</a:t>
              </a:r>
            </a:p>
          </p:txBody>
        </p:sp>
        <p:sp>
          <p:nvSpPr>
            <p:cNvPr id="11" name="Text Box 6">
              <a:extLst>
                <a:ext uri="{FF2B5EF4-FFF2-40B4-BE49-F238E27FC236}">
                  <a16:creationId xmlns:a16="http://schemas.microsoft.com/office/drawing/2014/main" id="{0A0F58A9-9D22-45D9-930E-16E2473FD1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1" y="2588"/>
              <a:ext cx="337" cy="26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b:1</a:t>
              </a:r>
            </a:p>
          </p:txBody>
        </p:sp>
        <p:sp>
          <p:nvSpPr>
            <p:cNvPr id="12" name="Text Box 7">
              <a:extLst>
                <a:ext uri="{FF2B5EF4-FFF2-40B4-BE49-F238E27FC236}">
                  <a16:creationId xmlns:a16="http://schemas.microsoft.com/office/drawing/2014/main" id="{4D59635A-5C9F-49AD-8BE9-0383A09AAA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1" y="2971"/>
              <a:ext cx="337" cy="26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p:1</a:t>
              </a:r>
            </a:p>
          </p:txBody>
        </p:sp>
        <p:cxnSp>
          <p:nvCxnSpPr>
            <p:cNvPr id="13" name="AutoShape 8">
              <a:extLst>
                <a:ext uri="{FF2B5EF4-FFF2-40B4-BE49-F238E27FC236}">
                  <a16:creationId xmlns:a16="http://schemas.microsoft.com/office/drawing/2014/main" id="{FF5343DA-91F4-4B72-9F2C-C323D8955885}"/>
                </a:ext>
              </a:extLst>
            </p:cNvPr>
            <p:cNvCxnSpPr>
              <a:cxnSpLocks noChangeShapeType="1"/>
              <a:stCxn id="10" idx="2"/>
              <a:endCxn id="11" idx="0"/>
            </p:cNvCxnSpPr>
            <p:nvPr/>
          </p:nvCxnSpPr>
          <p:spPr bwMode="auto">
            <a:xfrm>
              <a:off x="5459" y="2464"/>
              <a:ext cx="1" cy="12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4" name="AutoShape 9">
              <a:extLst>
                <a:ext uri="{FF2B5EF4-FFF2-40B4-BE49-F238E27FC236}">
                  <a16:creationId xmlns:a16="http://schemas.microsoft.com/office/drawing/2014/main" id="{361DBC9F-D50C-49CA-9867-E62F2083B892}"/>
                </a:ext>
              </a:extLst>
            </p:cNvPr>
            <p:cNvCxnSpPr>
              <a:cxnSpLocks noChangeShapeType="1"/>
              <a:stCxn id="11" idx="2"/>
              <a:endCxn id="12" idx="0"/>
            </p:cNvCxnSpPr>
            <p:nvPr/>
          </p:nvCxnSpPr>
          <p:spPr bwMode="auto">
            <a:xfrm>
              <a:off x="5459" y="2848"/>
              <a:ext cx="0" cy="123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5" name="AutoShape 10">
              <a:extLst>
                <a:ext uri="{FF2B5EF4-FFF2-40B4-BE49-F238E27FC236}">
                  <a16:creationId xmlns:a16="http://schemas.microsoft.com/office/drawing/2014/main" id="{9FA14D8A-91E5-40E7-BB1A-71FC84AB0506}"/>
                </a:ext>
              </a:extLst>
            </p:cNvPr>
            <p:cNvCxnSpPr>
              <a:cxnSpLocks noChangeShapeType="1"/>
              <a:stCxn id="8" idx="2"/>
              <a:endCxn id="10" idx="0"/>
            </p:cNvCxnSpPr>
            <p:nvPr/>
          </p:nvCxnSpPr>
          <p:spPr bwMode="auto">
            <a:xfrm>
              <a:off x="5052" y="2031"/>
              <a:ext cx="407" cy="17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6" name="AutoShape 11">
              <a:extLst>
                <a:ext uri="{FF2B5EF4-FFF2-40B4-BE49-F238E27FC236}">
                  <a16:creationId xmlns:a16="http://schemas.microsoft.com/office/drawing/2014/main" id="{345CC5CE-6E27-4558-ACD1-4D5022E6852A}"/>
                </a:ext>
              </a:extLst>
            </p:cNvPr>
            <p:cNvCxnSpPr>
              <a:cxnSpLocks noChangeShapeType="1"/>
              <a:stCxn id="8" idx="2"/>
              <a:endCxn id="9" idx="0"/>
            </p:cNvCxnSpPr>
            <p:nvPr/>
          </p:nvCxnSpPr>
          <p:spPr bwMode="auto">
            <a:xfrm flipH="1">
              <a:off x="4712" y="2031"/>
              <a:ext cx="340" cy="17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7" name="Text Box 12">
              <a:extLst>
                <a:ext uri="{FF2B5EF4-FFF2-40B4-BE49-F238E27FC236}">
                  <a16:creationId xmlns:a16="http://schemas.microsoft.com/office/drawing/2014/main" id="{8510E34B-5B95-4B07-80F0-297A56CC2F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6" y="2588"/>
              <a:ext cx="337" cy="26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b:1</a:t>
              </a:r>
            </a:p>
          </p:txBody>
        </p:sp>
        <p:sp>
          <p:nvSpPr>
            <p:cNvPr id="18" name="Text Box 13">
              <a:extLst>
                <a:ext uri="{FF2B5EF4-FFF2-40B4-BE49-F238E27FC236}">
                  <a16:creationId xmlns:a16="http://schemas.microsoft.com/office/drawing/2014/main" id="{655FFEEC-D78F-49E2-8908-3B864241A1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0" y="2588"/>
              <a:ext cx="328" cy="26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c:3</a:t>
              </a:r>
            </a:p>
          </p:txBody>
        </p:sp>
        <p:cxnSp>
          <p:nvCxnSpPr>
            <p:cNvPr id="19" name="AutoShape 14">
              <a:extLst>
                <a:ext uri="{FF2B5EF4-FFF2-40B4-BE49-F238E27FC236}">
                  <a16:creationId xmlns:a16="http://schemas.microsoft.com/office/drawing/2014/main" id="{4FDA53F6-50CF-4C56-B1A8-36479EB92E3C}"/>
                </a:ext>
              </a:extLst>
            </p:cNvPr>
            <p:cNvCxnSpPr>
              <a:cxnSpLocks noChangeShapeType="1"/>
              <a:stCxn id="9" idx="2"/>
              <a:endCxn id="18" idx="0"/>
            </p:cNvCxnSpPr>
            <p:nvPr/>
          </p:nvCxnSpPr>
          <p:spPr bwMode="auto">
            <a:xfrm flipH="1">
              <a:off x="4504" y="2464"/>
              <a:ext cx="208" cy="12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0" name="AutoShape 15">
              <a:extLst>
                <a:ext uri="{FF2B5EF4-FFF2-40B4-BE49-F238E27FC236}">
                  <a16:creationId xmlns:a16="http://schemas.microsoft.com/office/drawing/2014/main" id="{1E76F905-3014-47F9-BFDD-0AFEDBB472C3}"/>
                </a:ext>
              </a:extLst>
            </p:cNvPr>
            <p:cNvCxnSpPr>
              <a:cxnSpLocks noChangeShapeType="1"/>
              <a:stCxn id="9" idx="2"/>
            </p:cNvCxnSpPr>
            <p:nvPr/>
          </p:nvCxnSpPr>
          <p:spPr bwMode="auto">
            <a:xfrm>
              <a:off x="4712" y="2464"/>
              <a:ext cx="276" cy="12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1" name="Text Box 16">
              <a:extLst>
                <a:ext uri="{FF2B5EF4-FFF2-40B4-BE49-F238E27FC236}">
                  <a16:creationId xmlns:a16="http://schemas.microsoft.com/office/drawing/2014/main" id="{AB11306C-6F5A-4ED6-B56B-894F75ECB0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0" y="2971"/>
              <a:ext cx="337" cy="26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a:3</a:t>
              </a:r>
            </a:p>
          </p:txBody>
        </p:sp>
        <p:sp>
          <p:nvSpPr>
            <p:cNvPr id="22" name="Text Box 17">
              <a:extLst>
                <a:ext uri="{FF2B5EF4-FFF2-40B4-BE49-F238E27FC236}">
                  <a16:creationId xmlns:a16="http://schemas.microsoft.com/office/drawing/2014/main" id="{EA86CA2F-077D-44AB-A568-1E87861BCC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10" y="3356"/>
              <a:ext cx="337" cy="26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b:1</a:t>
              </a:r>
            </a:p>
          </p:txBody>
        </p:sp>
        <p:sp>
          <p:nvSpPr>
            <p:cNvPr id="23" name="Text Box 18">
              <a:extLst>
                <a:ext uri="{FF2B5EF4-FFF2-40B4-BE49-F238E27FC236}">
                  <a16:creationId xmlns:a16="http://schemas.microsoft.com/office/drawing/2014/main" id="{AC9E1D95-9BDB-4292-862D-E38485AF96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0" y="3356"/>
              <a:ext cx="373" cy="26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m:2</a:t>
              </a:r>
            </a:p>
          </p:txBody>
        </p:sp>
        <p:sp>
          <p:nvSpPr>
            <p:cNvPr id="24" name="Text Box 19">
              <a:extLst>
                <a:ext uri="{FF2B5EF4-FFF2-40B4-BE49-F238E27FC236}">
                  <a16:creationId xmlns:a16="http://schemas.microsoft.com/office/drawing/2014/main" id="{36AA2E70-55CB-4E91-BCD7-526D2F2601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8" y="3739"/>
              <a:ext cx="337" cy="259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p:2</a:t>
              </a:r>
            </a:p>
          </p:txBody>
        </p:sp>
        <p:cxnSp>
          <p:nvCxnSpPr>
            <p:cNvPr id="25" name="AutoShape 20">
              <a:extLst>
                <a:ext uri="{FF2B5EF4-FFF2-40B4-BE49-F238E27FC236}">
                  <a16:creationId xmlns:a16="http://schemas.microsoft.com/office/drawing/2014/main" id="{5C76B2B8-5E0E-4AFF-8B4E-D401F145A9EC}"/>
                </a:ext>
              </a:extLst>
            </p:cNvPr>
            <p:cNvCxnSpPr>
              <a:cxnSpLocks noChangeShapeType="1"/>
              <a:stCxn id="18" idx="2"/>
              <a:endCxn id="21" idx="0"/>
            </p:cNvCxnSpPr>
            <p:nvPr/>
          </p:nvCxnSpPr>
          <p:spPr bwMode="auto">
            <a:xfrm>
              <a:off x="4504" y="2848"/>
              <a:ext cx="35" cy="123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6" name="AutoShape 21">
              <a:extLst>
                <a:ext uri="{FF2B5EF4-FFF2-40B4-BE49-F238E27FC236}">
                  <a16:creationId xmlns:a16="http://schemas.microsoft.com/office/drawing/2014/main" id="{A6AF5DBC-F202-41D2-87E9-B1C530ADDEB0}"/>
                </a:ext>
              </a:extLst>
            </p:cNvPr>
            <p:cNvCxnSpPr>
              <a:cxnSpLocks noChangeShapeType="1"/>
              <a:stCxn id="21" idx="2"/>
              <a:endCxn id="23" idx="0"/>
            </p:cNvCxnSpPr>
            <p:nvPr/>
          </p:nvCxnSpPr>
          <p:spPr bwMode="auto">
            <a:xfrm flipH="1">
              <a:off x="4317" y="3231"/>
              <a:ext cx="222" cy="125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7" name="AutoShape 22">
              <a:extLst>
                <a:ext uri="{FF2B5EF4-FFF2-40B4-BE49-F238E27FC236}">
                  <a16:creationId xmlns:a16="http://schemas.microsoft.com/office/drawing/2014/main" id="{5F54E5DA-45AF-4090-BDBA-D427EA9FC9D2}"/>
                </a:ext>
              </a:extLst>
            </p:cNvPr>
            <p:cNvCxnSpPr>
              <a:cxnSpLocks noChangeShapeType="1"/>
              <a:stCxn id="21" idx="2"/>
              <a:endCxn id="22" idx="0"/>
            </p:cNvCxnSpPr>
            <p:nvPr/>
          </p:nvCxnSpPr>
          <p:spPr bwMode="auto">
            <a:xfrm>
              <a:off x="4538" y="3231"/>
              <a:ext cx="240" cy="125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8" name="AutoShape 23">
              <a:extLst>
                <a:ext uri="{FF2B5EF4-FFF2-40B4-BE49-F238E27FC236}">
                  <a16:creationId xmlns:a16="http://schemas.microsoft.com/office/drawing/2014/main" id="{1305E35A-838B-45FC-BA38-44323B19BC5F}"/>
                </a:ext>
              </a:extLst>
            </p:cNvPr>
            <p:cNvCxnSpPr>
              <a:cxnSpLocks noChangeShapeType="1"/>
              <a:stCxn id="23" idx="2"/>
              <a:endCxn id="24" idx="0"/>
            </p:cNvCxnSpPr>
            <p:nvPr/>
          </p:nvCxnSpPr>
          <p:spPr bwMode="auto">
            <a:xfrm>
              <a:off x="4317" y="3610"/>
              <a:ext cx="0" cy="13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9" name="Text Box 24">
              <a:extLst>
                <a:ext uri="{FF2B5EF4-FFF2-40B4-BE49-F238E27FC236}">
                  <a16:creationId xmlns:a16="http://schemas.microsoft.com/office/drawing/2014/main" id="{5F573627-C02A-4459-961B-59EE198230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2" y="3739"/>
              <a:ext cx="373" cy="259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m:1</a:t>
              </a:r>
            </a:p>
          </p:txBody>
        </p:sp>
        <p:cxnSp>
          <p:nvCxnSpPr>
            <p:cNvPr id="30" name="AutoShape 25">
              <a:extLst>
                <a:ext uri="{FF2B5EF4-FFF2-40B4-BE49-F238E27FC236}">
                  <a16:creationId xmlns:a16="http://schemas.microsoft.com/office/drawing/2014/main" id="{62492C54-3C6B-4FB5-B746-72925CB63A13}"/>
                </a:ext>
              </a:extLst>
            </p:cNvPr>
            <p:cNvCxnSpPr>
              <a:cxnSpLocks noChangeShapeType="1"/>
              <a:stCxn id="22" idx="2"/>
              <a:endCxn id="29" idx="0"/>
            </p:cNvCxnSpPr>
            <p:nvPr/>
          </p:nvCxnSpPr>
          <p:spPr bwMode="auto">
            <a:xfrm>
              <a:off x="4779" y="3616"/>
              <a:ext cx="0" cy="123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1" name="Text Box 26">
              <a:extLst>
                <a:ext uri="{FF2B5EF4-FFF2-40B4-BE49-F238E27FC236}">
                  <a16:creationId xmlns:a16="http://schemas.microsoft.com/office/drawing/2014/main" id="{ED90F4F6-A7D2-4F0C-A323-A93F84D968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3" y="2108"/>
              <a:ext cx="1609" cy="14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0070C0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kumimoji="0" lang="zh-CN" altLang="en-US" sz="2000" b="1">
                  <a:latin typeface="+mn-ea"/>
                  <a:ea typeface="+mn-ea"/>
                </a:rPr>
                <a:t>头表</a:t>
              </a:r>
              <a:endParaRPr kumimoji="0" lang="zh-CN" altLang="en-US" sz="2000" b="1">
                <a:latin typeface="+mn-lt"/>
              </a:endParaRPr>
            </a:p>
            <a:p>
              <a:pPr>
                <a:lnSpc>
                  <a:spcPct val="90000"/>
                </a:lnSpc>
              </a:pPr>
              <a:r>
                <a:rPr kumimoji="0" lang="en-US" altLang="zh-CN" sz="2000" b="1" i="1" u="sng">
                  <a:latin typeface="+mn-lt"/>
                </a:rPr>
                <a:t>Item  frequency  head </a:t>
              </a:r>
            </a:p>
            <a:p>
              <a:pPr>
                <a:lnSpc>
                  <a:spcPct val="90000"/>
                </a:lnSpc>
              </a:pPr>
              <a:r>
                <a:rPr kumimoji="0" lang="en-US" altLang="zh-CN" sz="2000" i="1">
                  <a:latin typeface="+mn-lt"/>
                </a:rPr>
                <a:t> f	4</a:t>
              </a:r>
            </a:p>
            <a:p>
              <a:pPr>
                <a:lnSpc>
                  <a:spcPct val="90000"/>
                </a:lnSpc>
              </a:pPr>
              <a:r>
                <a:rPr kumimoji="0" lang="en-US" altLang="zh-CN" sz="2000" i="1">
                  <a:latin typeface="+mn-lt"/>
                </a:rPr>
                <a:t>c	4</a:t>
              </a:r>
            </a:p>
            <a:p>
              <a:pPr>
                <a:lnSpc>
                  <a:spcPct val="90000"/>
                </a:lnSpc>
              </a:pPr>
              <a:r>
                <a:rPr kumimoji="0" lang="en-US" altLang="zh-CN" sz="2000" i="1">
                  <a:latin typeface="+mn-lt"/>
                </a:rPr>
                <a:t>a	3</a:t>
              </a:r>
            </a:p>
            <a:p>
              <a:pPr>
                <a:lnSpc>
                  <a:spcPct val="90000"/>
                </a:lnSpc>
              </a:pPr>
              <a:r>
                <a:rPr kumimoji="0" lang="en-US" altLang="zh-CN" sz="2000" i="1">
                  <a:latin typeface="+mn-lt"/>
                </a:rPr>
                <a:t>b	3</a:t>
              </a:r>
            </a:p>
            <a:p>
              <a:pPr>
                <a:lnSpc>
                  <a:spcPct val="90000"/>
                </a:lnSpc>
              </a:pPr>
              <a:r>
                <a:rPr kumimoji="0" lang="en-US" altLang="zh-CN" sz="2000" i="1">
                  <a:latin typeface="+mn-lt"/>
                </a:rPr>
                <a:t>m	3</a:t>
              </a:r>
            </a:p>
            <a:p>
              <a:pPr>
                <a:lnSpc>
                  <a:spcPct val="90000"/>
                </a:lnSpc>
              </a:pPr>
              <a:r>
                <a:rPr kumimoji="0" lang="en-US" altLang="zh-CN" sz="2000" i="1">
                  <a:latin typeface="+mn-lt"/>
                </a:rPr>
                <a:t>p	3</a:t>
              </a:r>
              <a:endParaRPr kumimoji="0" lang="en-US" altLang="zh-CN" sz="2000">
                <a:latin typeface="+mn-lt"/>
              </a:endParaRPr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83DCEB65-0E29-4AFE-A3B7-E08F5C647EA2}"/>
                </a:ext>
              </a:extLst>
            </p:cNvPr>
            <p:cNvSpPr/>
            <p:nvPr/>
          </p:nvSpPr>
          <p:spPr bwMode="auto">
            <a:xfrm>
              <a:off x="3879" y="2341"/>
              <a:ext cx="672" cy="240"/>
            </a:xfrm>
            <a:custGeom>
              <a:avLst/>
              <a:gdLst>
                <a:gd name="T0" fmla="*/ 0 w 672"/>
                <a:gd name="T1" fmla="*/ 240 h 240"/>
                <a:gd name="T2" fmla="*/ 288 w 672"/>
                <a:gd name="T3" fmla="*/ 192 h 240"/>
                <a:gd name="T4" fmla="*/ 432 w 672"/>
                <a:gd name="T5" fmla="*/ 48 h 240"/>
                <a:gd name="T6" fmla="*/ 672 w 672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2" h="240">
                  <a:moveTo>
                    <a:pt x="0" y="240"/>
                  </a:moveTo>
                  <a:cubicBezTo>
                    <a:pt x="108" y="232"/>
                    <a:pt x="216" y="224"/>
                    <a:pt x="288" y="192"/>
                  </a:cubicBezTo>
                  <a:cubicBezTo>
                    <a:pt x="360" y="160"/>
                    <a:pt x="368" y="80"/>
                    <a:pt x="432" y="48"/>
                  </a:cubicBezTo>
                  <a:cubicBezTo>
                    <a:pt x="496" y="16"/>
                    <a:pt x="584" y="8"/>
                    <a:pt x="672" y="0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18FF266E-D393-40C5-9ED6-E8ADB563DCD4}"/>
                </a:ext>
              </a:extLst>
            </p:cNvPr>
            <p:cNvSpPr/>
            <p:nvPr/>
          </p:nvSpPr>
          <p:spPr bwMode="auto">
            <a:xfrm>
              <a:off x="3879" y="2725"/>
              <a:ext cx="454" cy="1"/>
            </a:xfrm>
            <a:custGeom>
              <a:avLst/>
              <a:gdLst>
                <a:gd name="T0" fmla="*/ 0 w 432"/>
                <a:gd name="T1" fmla="*/ 0 h 1"/>
                <a:gd name="T2" fmla="*/ 432 w 432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32" h="1">
                  <a:moveTo>
                    <a:pt x="0" y="0"/>
                  </a:moveTo>
                  <a:cubicBezTo>
                    <a:pt x="0" y="0"/>
                    <a:pt x="216" y="0"/>
                    <a:pt x="432" y="0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ABF1CF7D-491B-4CE7-87FA-EFA203862534}"/>
                </a:ext>
              </a:extLst>
            </p:cNvPr>
            <p:cNvSpPr/>
            <p:nvPr/>
          </p:nvSpPr>
          <p:spPr bwMode="auto">
            <a:xfrm>
              <a:off x="4658" y="2328"/>
              <a:ext cx="637" cy="368"/>
            </a:xfrm>
            <a:custGeom>
              <a:avLst/>
              <a:gdLst>
                <a:gd name="T0" fmla="*/ 0 w 480"/>
                <a:gd name="T1" fmla="*/ 384 h 384"/>
                <a:gd name="T2" fmla="*/ 48 w 480"/>
                <a:gd name="T3" fmla="*/ 336 h 384"/>
                <a:gd name="T4" fmla="*/ 240 w 480"/>
                <a:gd name="T5" fmla="*/ 96 h 384"/>
                <a:gd name="T6" fmla="*/ 480 w 480"/>
                <a:gd name="T7" fmla="*/ 0 h 38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80" h="384">
                  <a:moveTo>
                    <a:pt x="0" y="384"/>
                  </a:moveTo>
                  <a:cubicBezTo>
                    <a:pt x="4" y="384"/>
                    <a:pt x="8" y="384"/>
                    <a:pt x="48" y="336"/>
                  </a:cubicBezTo>
                  <a:cubicBezTo>
                    <a:pt x="88" y="288"/>
                    <a:pt x="168" y="152"/>
                    <a:pt x="240" y="96"/>
                  </a:cubicBezTo>
                  <a:cubicBezTo>
                    <a:pt x="312" y="40"/>
                    <a:pt x="396" y="20"/>
                    <a:pt x="480" y="0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E7EB5C5-6331-4E8A-AD40-DCE9DFFC8332}"/>
                </a:ext>
              </a:extLst>
            </p:cNvPr>
            <p:cNvSpPr/>
            <p:nvPr/>
          </p:nvSpPr>
          <p:spPr bwMode="auto">
            <a:xfrm>
              <a:off x="3879" y="2928"/>
              <a:ext cx="496" cy="192"/>
            </a:xfrm>
            <a:custGeom>
              <a:avLst/>
              <a:gdLst>
                <a:gd name="T0" fmla="*/ 0 w 432"/>
                <a:gd name="T1" fmla="*/ 0 h 192"/>
                <a:gd name="T2" fmla="*/ 144 w 432"/>
                <a:gd name="T3" fmla="*/ 48 h 192"/>
                <a:gd name="T4" fmla="*/ 288 w 432"/>
                <a:gd name="T5" fmla="*/ 144 h 192"/>
                <a:gd name="T6" fmla="*/ 432 w 432"/>
                <a:gd name="T7" fmla="*/ 192 h 19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32" h="192">
                  <a:moveTo>
                    <a:pt x="0" y="0"/>
                  </a:moveTo>
                  <a:cubicBezTo>
                    <a:pt x="48" y="12"/>
                    <a:pt x="96" y="24"/>
                    <a:pt x="144" y="48"/>
                  </a:cubicBezTo>
                  <a:cubicBezTo>
                    <a:pt x="192" y="72"/>
                    <a:pt x="240" y="120"/>
                    <a:pt x="288" y="144"/>
                  </a:cubicBezTo>
                  <a:cubicBezTo>
                    <a:pt x="336" y="168"/>
                    <a:pt x="384" y="180"/>
                    <a:pt x="432" y="192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B0134E92-CC3E-40F7-BA90-CD2DFAA9E9DF}"/>
                </a:ext>
              </a:extLst>
            </p:cNvPr>
            <p:cNvSpPr/>
            <p:nvPr/>
          </p:nvSpPr>
          <p:spPr bwMode="auto">
            <a:xfrm>
              <a:off x="3888" y="3072"/>
              <a:ext cx="720" cy="384"/>
            </a:xfrm>
            <a:custGeom>
              <a:avLst/>
              <a:gdLst>
                <a:gd name="T0" fmla="*/ 0 w 720"/>
                <a:gd name="T1" fmla="*/ 0 h 384"/>
                <a:gd name="T2" fmla="*/ 240 w 720"/>
                <a:gd name="T3" fmla="*/ 48 h 384"/>
                <a:gd name="T4" fmla="*/ 528 w 720"/>
                <a:gd name="T5" fmla="*/ 288 h 384"/>
                <a:gd name="T6" fmla="*/ 720 w 720"/>
                <a:gd name="T7" fmla="*/ 384 h 38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20" h="384">
                  <a:moveTo>
                    <a:pt x="0" y="0"/>
                  </a:moveTo>
                  <a:cubicBezTo>
                    <a:pt x="76" y="0"/>
                    <a:pt x="152" y="0"/>
                    <a:pt x="240" y="48"/>
                  </a:cubicBezTo>
                  <a:cubicBezTo>
                    <a:pt x="328" y="96"/>
                    <a:pt x="448" y="232"/>
                    <a:pt x="528" y="288"/>
                  </a:cubicBezTo>
                  <a:cubicBezTo>
                    <a:pt x="608" y="344"/>
                    <a:pt x="664" y="364"/>
                    <a:pt x="720" y="384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2E8D9F50-9F2D-426E-815D-CEBD27BC5FE3}"/>
                </a:ext>
              </a:extLst>
            </p:cNvPr>
            <p:cNvSpPr/>
            <p:nvPr/>
          </p:nvSpPr>
          <p:spPr bwMode="auto">
            <a:xfrm>
              <a:off x="4821" y="2832"/>
              <a:ext cx="149" cy="508"/>
            </a:xfrm>
            <a:custGeom>
              <a:avLst/>
              <a:gdLst>
                <a:gd name="T0" fmla="*/ 0 w 56"/>
                <a:gd name="T1" fmla="*/ 672 h 672"/>
                <a:gd name="T2" fmla="*/ 48 w 56"/>
                <a:gd name="T3" fmla="*/ 432 h 672"/>
                <a:gd name="T4" fmla="*/ 48 w 56"/>
                <a:gd name="T5" fmla="*/ 0 h 67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6" h="672">
                  <a:moveTo>
                    <a:pt x="0" y="672"/>
                  </a:moveTo>
                  <a:cubicBezTo>
                    <a:pt x="20" y="608"/>
                    <a:pt x="40" y="544"/>
                    <a:pt x="48" y="432"/>
                  </a:cubicBezTo>
                  <a:cubicBezTo>
                    <a:pt x="56" y="320"/>
                    <a:pt x="52" y="160"/>
                    <a:pt x="48" y="0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Line 33">
              <a:extLst>
                <a:ext uri="{FF2B5EF4-FFF2-40B4-BE49-F238E27FC236}">
                  <a16:creationId xmlns:a16="http://schemas.microsoft.com/office/drawing/2014/main" id="{91D8C794-BF61-46D3-8E5E-657308E81E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3" y="2723"/>
              <a:ext cx="192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CD8CB0A0-70A7-46D8-9B20-1CAEBC453B81}"/>
                </a:ext>
              </a:extLst>
            </p:cNvPr>
            <p:cNvSpPr/>
            <p:nvPr/>
          </p:nvSpPr>
          <p:spPr bwMode="auto">
            <a:xfrm>
              <a:off x="3888" y="3264"/>
              <a:ext cx="258" cy="240"/>
            </a:xfrm>
            <a:custGeom>
              <a:avLst/>
              <a:gdLst>
                <a:gd name="T0" fmla="*/ 0 w 288"/>
                <a:gd name="T1" fmla="*/ 0 h 240"/>
                <a:gd name="T2" fmla="*/ 144 w 288"/>
                <a:gd name="T3" fmla="*/ 48 h 240"/>
                <a:gd name="T4" fmla="*/ 192 w 288"/>
                <a:gd name="T5" fmla="*/ 192 h 240"/>
                <a:gd name="T6" fmla="*/ 288 w 288"/>
                <a:gd name="T7" fmla="*/ 240 h 2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8" h="240">
                  <a:moveTo>
                    <a:pt x="0" y="0"/>
                  </a:moveTo>
                  <a:cubicBezTo>
                    <a:pt x="56" y="8"/>
                    <a:pt x="112" y="16"/>
                    <a:pt x="144" y="48"/>
                  </a:cubicBezTo>
                  <a:cubicBezTo>
                    <a:pt x="176" y="80"/>
                    <a:pt x="168" y="160"/>
                    <a:pt x="192" y="192"/>
                  </a:cubicBezTo>
                  <a:cubicBezTo>
                    <a:pt x="216" y="224"/>
                    <a:pt x="252" y="232"/>
                    <a:pt x="288" y="240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6874DDB1-6C93-4807-B092-9A9ED04B5B60}"/>
                </a:ext>
              </a:extLst>
            </p:cNvPr>
            <p:cNvSpPr/>
            <p:nvPr/>
          </p:nvSpPr>
          <p:spPr bwMode="auto">
            <a:xfrm>
              <a:off x="4486" y="3491"/>
              <a:ext cx="128" cy="384"/>
            </a:xfrm>
            <a:custGeom>
              <a:avLst/>
              <a:gdLst>
                <a:gd name="T0" fmla="*/ 0 w 96"/>
                <a:gd name="T1" fmla="*/ 0 h 384"/>
                <a:gd name="T2" fmla="*/ 48 w 96"/>
                <a:gd name="T3" fmla="*/ 96 h 384"/>
                <a:gd name="T4" fmla="*/ 48 w 96"/>
                <a:gd name="T5" fmla="*/ 288 h 384"/>
                <a:gd name="T6" fmla="*/ 96 w 96"/>
                <a:gd name="T7" fmla="*/ 384 h 38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6" h="384">
                  <a:moveTo>
                    <a:pt x="0" y="0"/>
                  </a:moveTo>
                  <a:cubicBezTo>
                    <a:pt x="20" y="24"/>
                    <a:pt x="40" y="48"/>
                    <a:pt x="48" y="96"/>
                  </a:cubicBezTo>
                  <a:cubicBezTo>
                    <a:pt x="56" y="144"/>
                    <a:pt x="40" y="240"/>
                    <a:pt x="48" y="288"/>
                  </a:cubicBezTo>
                  <a:cubicBezTo>
                    <a:pt x="56" y="336"/>
                    <a:pt x="76" y="360"/>
                    <a:pt x="96" y="384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30BCC48B-5C53-4CFF-85B2-796265019E69}"/>
                </a:ext>
              </a:extLst>
            </p:cNvPr>
            <p:cNvSpPr/>
            <p:nvPr/>
          </p:nvSpPr>
          <p:spPr bwMode="auto">
            <a:xfrm>
              <a:off x="3888" y="3456"/>
              <a:ext cx="264" cy="432"/>
            </a:xfrm>
            <a:custGeom>
              <a:avLst/>
              <a:gdLst>
                <a:gd name="T0" fmla="*/ 0 w 288"/>
                <a:gd name="T1" fmla="*/ 0 h 432"/>
                <a:gd name="T2" fmla="*/ 96 w 288"/>
                <a:gd name="T3" fmla="*/ 144 h 432"/>
                <a:gd name="T4" fmla="*/ 144 w 288"/>
                <a:gd name="T5" fmla="*/ 336 h 432"/>
                <a:gd name="T6" fmla="*/ 288 w 288"/>
                <a:gd name="T7" fmla="*/ 432 h 4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8" h="432">
                  <a:moveTo>
                    <a:pt x="0" y="0"/>
                  </a:moveTo>
                  <a:cubicBezTo>
                    <a:pt x="36" y="44"/>
                    <a:pt x="72" y="88"/>
                    <a:pt x="96" y="144"/>
                  </a:cubicBezTo>
                  <a:cubicBezTo>
                    <a:pt x="120" y="200"/>
                    <a:pt x="112" y="288"/>
                    <a:pt x="144" y="336"/>
                  </a:cubicBezTo>
                  <a:cubicBezTo>
                    <a:pt x="176" y="384"/>
                    <a:pt x="232" y="408"/>
                    <a:pt x="288" y="432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3AE21258-BB80-453A-AD5D-795BA54ED6CE}"/>
                </a:ext>
              </a:extLst>
            </p:cNvPr>
            <p:cNvSpPr/>
            <p:nvPr/>
          </p:nvSpPr>
          <p:spPr bwMode="auto">
            <a:xfrm>
              <a:off x="4482" y="3216"/>
              <a:ext cx="809" cy="672"/>
            </a:xfrm>
            <a:custGeom>
              <a:avLst/>
              <a:gdLst>
                <a:gd name="T0" fmla="*/ 0 w 768"/>
                <a:gd name="T1" fmla="*/ 672 h 672"/>
                <a:gd name="T2" fmla="*/ 96 w 768"/>
                <a:gd name="T3" fmla="*/ 528 h 672"/>
                <a:gd name="T4" fmla="*/ 528 w 768"/>
                <a:gd name="T5" fmla="*/ 384 h 672"/>
                <a:gd name="T6" fmla="*/ 768 w 768"/>
                <a:gd name="T7" fmla="*/ 0 h 67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68" h="672">
                  <a:moveTo>
                    <a:pt x="0" y="672"/>
                  </a:moveTo>
                  <a:cubicBezTo>
                    <a:pt x="4" y="624"/>
                    <a:pt x="8" y="576"/>
                    <a:pt x="96" y="528"/>
                  </a:cubicBezTo>
                  <a:cubicBezTo>
                    <a:pt x="184" y="480"/>
                    <a:pt x="416" y="472"/>
                    <a:pt x="528" y="384"/>
                  </a:cubicBezTo>
                  <a:cubicBezTo>
                    <a:pt x="640" y="296"/>
                    <a:pt x="704" y="148"/>
                    <a:pt x="768" y="0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4" name="矩形 43">
            <a:extLst>
              <a:ext uri="{FF2B5EF4-FFF2-40B4-BE49-F238E27FC236}">
                <a16:creationId xmlns:a16="http://schemas.microsoft.com/office/drawing/2014/main" id="{20612513-3404-42C8-8A68-69970FF49C48}"/>
              </a:ext>
            </a:extLst>
          </p:cNvPr>
          <p:cNvSpPr/>
          <p:nvPr/>
        </p:nvSpPr>
        <p:spPr bwMode="auto">
          <a:xfrm>
            <a:off x="6581684" y="3646365"/>
            <a:ext cx="2535532" cy="312678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605192"/>
      </p:ext>
    </p:extLst>
  </p:cSld>
  <p:clrMapOvr>
    <a:masterClrMapping/>
  </p:clrMapOvr>
  <p:transition spd="med" advClick="0">
    <p:split orient="vert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ext Box 38"/>
          <p:cNvSpPr txBox="1">
            <a:spLocks noChangeArrowheads="1"/>
          </p:cNvSpPr>
          <p:nvPr/>
        </p:nvSpPr>
        <p:spPr bwMode="auto">
          <a:xfrm>
            <a:off x="6517977" y="2118301"/>
            <a:ext cx="209708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zh-CN" altLang="en-US" sz="2000" b="1">
                <a:latin typeface="Times New Roman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最小支持度 </a:t>
            </a:r>
            <a:r>
              <a:rPr kumimoji="0" lang="en-US" altLang="zh-CN" sz="2000" b="1">
                <a:latin typeface="Times New Roman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= 0.5</a:t>
            </a:r>
            <a:endParaRPr kumimoji="0" lang="en-US" altLang="zh-CN" sz="2400" b="1" u="sng">
              <a:latin typeface="Times New Roman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0484" name="Rectangle 39"/>
          <p:cNvSpPr>
            <a:spLocks noChangeArrowheads="1"/>
          </p:cNvSpPr>
          <p:nvPr/>
        </p:nvSpPr>
        <p:spPr bwMode="auto">
          <a:xfrm>
            <a:off x="539552" y="764704"/>
            <a:ext cx="5727700" cy="2708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楷体_GB2312" charset="0"/>
              </a:defRPr>
            </a:lvl1pPr>
            <a:lvl2pPr marL="914400" indent="-457200">
              <a:spcBef>
                <a:spcPct val="20000"/>
              </a:spcBef>
              <a:buClr>
                <a:schemeClr val="accent2"/>
              </a:buClr>
              <a:buSzPct val="80000"/>
              <a:buFont typeface="Wingdings" charset="2"/>
              <a:buChar char="¨"/>
              <a:defRPr sz="2800">
                <a:solidFill>
                  <a:schemeClr val="tx1"/>
                </a:solidFill>
                <a:latin typeface="Arial" charset="0"/>
                <a:ea typeface="楷体_GB2312" charset="0"/>
              </a:defRPr>
            </a:lvl2pPr>
            <a:lvl3pPr marL="1371600" indent="-457200">
              <a:spcBef>
                <a:spcPct val="20000"/>
              </a:spcBef>
              <a:buClr>
                <a:schemeClr val="bg2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楷体_GB2312" charset="0"/>
              </a:defRPr>
            </a:lvl3pPr>
            <a:lvl4pPr marL="1828800" indent="-45720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¨"/>
              <a:defRPr sz="2000">
                <a:solidFill>
                  <a:schemeClr val="tx1"/>
                </a:solidFill>
                <a:latin typeface="Arial" charset="0"/>
                <a:ea typeface="楷体_GB2312" charset="0"/>
              </a:defRPr>
            </a:lvl4pPr>
            <a:lvl5pPr marL="2286000" indent="-457200">
              <a:spcBef>
                <a:spcPct val="20000"/>
              </a:spcBef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楷体_GB2312" charset="0"/>
              </a:defRPr>
            </a:lvl5pPr>
            <a:lvl6pPr marL="27432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楷体_GB2312" charset="0"/>
              </a:defRPr>
            </a:lvl6pPr>
            <a:lvl7pPr marL="32004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楷体_GB2312" charset="0"/>
              </a:defRPr>
            </a:lvl7pPr>
            <a:lvl8pPr marL="36576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楷体_GB2312" charset="0"/>
              </a:defRPr>
            </a:lvl8pPr>
            <a:lvl9pPr marL="41148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楷体_GB2312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en-US" altLang="zh-CN" sz="2000" i="1" u="sng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TID		Items bought	  (ordered) frequent items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100		{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f, a, c, d, g, i, m, p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}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	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{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f, c, a, m, p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}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200		{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a, b, c, f, l, m, o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}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		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{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f, c, a, b, m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}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300	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	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{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b, f, h, j, o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}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		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{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f, b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}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400	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	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{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b, c, k, s, p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}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		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{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c, b, p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}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500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	 	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{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a, f, c, e, l, p, m, n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}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	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{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f, c, a, m, p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}</a:t>
            </a:r>
          </a:p>
        </p:txBody>
      </p:sp>
      <p:sp>
        <p:nvSpPr>
          <p:cNvPr id="20485" name="Text Box 40"/>
          <p:cNvSpPr txBox="1">
            <a:spLocks noChangeArrowheads="1"/>
          </p:cNvSpPr>
          <p:nvPr/>
        </p:nvSpPr>
        <p:spPr bwMode="auto">
          <a:xfrm>
            <a:off x="288000" y="3492000"/>
            <a:ext cx="3659036" cy="330936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360000" indent="-3600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  <a:defRPr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  <a:lvl2pPr marL="817200" lvl="1" indent="-3600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  <a:defRPr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zh-CN" altLang="en-US" sz="2200" b="1">
                <a:sym typeface="Times New Roman" panose="02020603050405020304" pitchFamily="18" charset="0"/>
              </a:rPr>
              <a:t>步骤：</a:t>
            </a:r>
            <a:endParaRPr lang="en-US" altLang="zh-CN" sz="2200" b="1">
              <a:sym typeface="Times New Roman" panose="02020603050405020304" pitchFamily="18" charset="0"/>
            </a:endParaRPr>
          </a:p>
          <a:p>
            <a:r>
              <a:rPr lang="zh-CN" altLang="en-US" sz="2200">
                <a:sym typeface="Times New Roman" panose="02020603050405020304" pitchFamily="18" charset="0"/>
              </a:rPr>
              <a:t>扫描数据库一次，得到频繁</a:t>
            </a:r>
            <a:r>
              <a:rPr lang="en-US" altLang="zh-CN" sz="2200">
                <a:sym typeface="Times New Roman" panose="02020603050405020304" pitchFamily="18" charset="0"/>
              </a:rPr>
              <a:t>1-</a:t>
            </a:r>
            <a:r>
              <a:rPr lang="zh-CN" altLang="en-US" sz="2200">
                <a:sym typeface="Times New Roman" panose="02020603050405020304" pitchFamily="18" charset="0"/>
              </a:rPr>
              <a:t>项集</a:t>
            </a:r>
          </a:p>
          <a:p>
            <a:r>
              <a:rPr lang="zh-CN" altLang="en-US" sz="2200">
                <a:sym typeface="Times New Roman" panose="02020603050405020304" pitchFamily="18" charset="0"/>
              </a:rPr>
              <a:t>把项按支持度递减排序</a:t>
            </a:r>
          </a:p>
          <a:p>
            <a:r>
              <a:rPr lang="zh-CN" altLang="en-US" sz="2200">
                <a:sym typeface="Times New Roman" panose="02020603050405020304" pitchFamily="18" charset="0"/>
              </a:rPr>
              <a:t>再一次扫描数据库，建立</a:t>
            </a:r>
            <a:r>
              <a:rPr lang="en-US" altLang="zh-CN" sz="2200">
                <a:sym typeface="Times New Roman" panose="02020603050405020304" pitchFamily="18" charset="0"/>
              </a:rPr>
              <a:t>FP-tree</a:t>
            </a:r>
          </a:p>
        </p:txBody>
      </p:sp>
      <p:sp>
        <p:nvSpPr>
          <p:cNvPr id="42" name="标题 1"/>
          <p:cNvSpPr>
            <a:spLocks noGrp="1"/>
          </p:cNvSpPr>
          <p:nvPr>
            <p:ph type="title" idx="4294967295"/>
          </p:nvPr>
        </p:nvSpPr>
        <p:spPr>
          <a:xfrm>
            <a:off x="756000" y="108000"/>
            <a:ext cx="6781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练习：构造</a:t>
            </a:r>
            <a:r>
              <a:rPr lang="en-US" altLang="zh-CN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FP</a:t>
            </a:r>
            <a:r>
              <a:rPr lang="zh-CN" altLang="en-US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树</a:t>
            </a: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C2191711-E3A2-419D-9E22-10D53A7BF2DD}"/>
              </a:ext>
            </a:extLst>
          </p:cNvPr>
          <p:cNvGrpSpPr/>
          <p:nvPr/>
        </p:nvGrpSpPr>
        <p:grpSpPr bwMode="auto">
          <a:xfrm>
            <a:off x="3995936" y="3212976"/>
            <a:ext cx="4976817" cy="3525839"/>
            <a:chOff x="2493" y="1772"/>
            <a:chExt cx="3135" cy="2226"/>
          </a:xfrm>
        </p:grpSpPr>
        <p:sp>
          <p:nvSpPr>
            <p:cNvPr id="8" name="Text Box 3">
              <a:extLst>
                <a:ext uri="{FF2B5EF4-FFF2-40B4-BE49-F238E27FC236}">
                  <a16:creationId xmlns:a16="http://schemas.microsoft.com/office/drawing/2014/main" id="{328F73C9-2231-4BF6-B4BE-0A10457178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3" y="1772"/>
              <a:ext cx="278" cy="259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>
                  <a:latin typeface="+mn-lt"/>
                </a:rPr>
                <a:t>{}</a:t>
              </a:r>
            </a:p>
          </p:txBody>
        </p:sp>
        <p:sp>
          <p:nvSpPr>
            <p:cNvPr id="9" name="Text Box 4">
              <a:extLst>
                <a:ext uri="{FF2B5EF4-FFF2-40B4-BE49-F238E27FC236}">
                  <a16:creationId xmlns:a16="http://schemas.microsoft.com/office/drawing/2014/main" id="{AA8C5295-EB3B-42BF-A520-3715F34174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2" y="2205"/>
              <a:ext cx="301" cy="259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f:4</a:t>
              </a:r>
            </a:p>
          </p:txBody>
        </p:sp>
        <p:sp>
          <p:nvSpPr>
            <p:cNvPr id="10" name="Text Box 5">
              <a:extLst>
                <a:ext uri="{FF2B5EF4-FFF2-40B4-BE49-F238E27FC236}">
                  <a16:creationId xmlns:a16="http://schemas.microsoft.com/office/drawing/2014/main" id="{37123FDE-B96B-44A3-A635-2DF7904255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5" y="2205"/>
              <a:ext cx="328" cy="259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c:1</a:t>
              </a:r>
            </a:p>
          </p:txBody>
        </p:sp>
        <p:sp>
          <p:nvSpPr>
            <p:cNvPr id="11" name="Text Box 6">
              <a:extLst>
                <a:ext uri="{FF2B5EF4-FFF2-40B4-BE49-F238E27FC236}">
                  <a16:creationId xmlns:a16="http://schemas.microsoft.com/office/drawing/2014/main" id="{0A0F58A9-9D22-45D9-930E-16E2473FD1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1" y="2588"/>
              <a:ext cx="337" cy="26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b:1</a:t>
              </a:r>
            </a:p>
          </p:txBody>
        </p:sp>
        <p:sp>
          <p:nvSpPr>
            <p:cNvPr id="12" name="Text Box 7">
              <a:extLst>
                <a:ext uri="{FF2B5EF4-FFF2-40B4-BE49-F238E27FC236}">
                  <a16:creationId xmlns:a16="http://schemas.microsoft.com/office/drawing/2014/main" id="{4D59635A-5C9F-49AD-8BE9-0383A09AAA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1" y="2971"/>
              <a:ext cx="337" cy="26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p:1</a:t>
              </a:r>
            </a:p>
          </p:txBody>
        </p:sp>
        <p:cxnSp>
          <p:nvCxnSpPr>
            <p:cNvPr id="13" name="AutoShape 8">
              <a:extLst>
                <a:ext uri="{FF2B5EF4-FFF2-40B4-BE49-F238E27FC236}">
                  <a16:creationId xmlns:a16="http://schemas.microsoft.com/office/drawing/2014/main" id="{FF5343DA-91F4-4B72-9F2C-C323D8955885}"/>
                </a:ext>
              </a:extLst>
            </p:cNvPr>
            <p:cNvCxnSpPr>
              <a:cxnSpLocks noChangeShapeType="1"/>
              <a:stCxn id="10" idx="2"/>
              <a:endCxn id="11" idx="0"/>
            </p:cNvCxnSpPr>
            <p:nvPr/>
          </p:nvCxnSpPr>
          <p:spPr bwMode="auto">
            <a:xfrm>
              <a:off x="5459" y="2464"/>
              <a:ext cx="1" cy="12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4" name="AutoShape 9">
              <a:extLst>
                <a:ext uri="{FF2B5EF4-FFF2-40B4-BE49-F238E27FC236}">
                  <a16:creationId xmlns:a16="http://schemas.microsoft.com/office/drawing/2014/main" id="{361DBC9F-D50C-49CA-9867-E62F2083B892}"/>
                </a:ext>
              </a:extLst>
            </p:cNvPr>
            <p:cNvCxnSpPr>
              <a:cxnSpLocks noChangeShapeType="1"/>
              <a:stCxn id="11" idx="2"/>
              <a:endCxn id="12" idx="0"/>
            </p:cNvCxnSpPr>
            <p:nvPr/>
          </p:nvCxnSpPr>
          <p:spPr bwMode="auto">
            <a:xfrm>
              <a:off x="5459" y="2848"/>
              <a:ext cx="0" cy="123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5" name="AutoShape 10">
              <a:extLst>
                <a:ext uri="{FF2B5EF4-FFF2-40B4-BE49-F238E27FC236}">
                  <a16:creationId xmlns:a16="http://schemas.microsoft.com/office/drawing/2014/main" id="{9FA14D8A-91E5-40E7-BB1A-71FC84AB0506}"/>
                </a:ext>
              </a:extLst>
            </p:cNvPr>
            <p:cNvCxnSpPr>
              <a:cxnSpLocks noChangeShapeType="1"/>
              <a:stCxn id="8" idx="2"/>
              <a:endCxn id="10" idx="0"/>
            </p:cNvCxnSpPr>
            <p:nvPr/>
          </p:nvCxnSpPr>
          <p:spPr bwMode="auto">
            <a:xfrm>
              <a:off x="5052" y="2031"/>
              <a:ext cx="407" cy="17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6" name="AutoShape 11">
              <a:extLst>
                <a:ext uri="{FF2B5EF4-FFF2-40B4-BE49-F238E27FC236}">
                  <a16:creationId xmlns:a16="http://schemas.microsoft.com/office/drawing/2014/main" id="{345CC5CE-6E27-4558-ACD1-4D5022E6852A}"/>
                </a:ext>
              </a:extLst>
            </p:cNvPr>
            <p:cNvCxnSpPr>
              <a:cxnSpLocks noChangeShapeType="1"/>
              <a:stCxn id="8" idx="2"/>
              <a:endCxn id="9" idx="0"/>
            </p:cNvCxnSpPr>
            <p:nvPr/>
          </p:nvCxnSpPr>
          <p:spPr bwMode="auto">
            <a:xfrm flipH="1">
              <a:off x="4712" y="2031"/>
              <a:ext cx="340" cy="17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7" name="Text Box 12">
              <a:extLst>
                <a:ext uri="{FF2B5EF4-FFF2-40B4-BE49-F238E27FC236}">
                  <a16:creationId xmlns:a16="http://schemas.microsoft.com/office/drawing/2014/main" id="{8510E34B-5B95-4B07-80F0-297A56CC2F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6" y="2588"/>
              <a:ext cx="337" cy="26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b:1</a:t>
              </a:r>
            </a:p>
          </p:txBody>
        </p:sp>
        <p:sp>
          <p:nvSpPr>
            <p:cNvPr id="18" name="Text Box 13">
              <a:extLst>
                <a:ext uri="{FF2B5EF4-FFF2-40B4-BE49-F238E27FC236}">
                  <a16:creationId xmlns:a16="http://schemas.microsoft.com/office/drawing/2014/main" id="{655FFEEC-D78F-49E2-8908-3B864241A1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0" y="2588"/>
              <a:ext cx="328" cy="26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c:3</a:t>
              </a:r>
            </a:p>
          </p:txBody>
        </p:sp>
        <p:cxnSp>
          <p:nvCxnSpPr>
            <p:cNvPr id="19" name="AutoShape 14">
              <a:extLst>
                <a:ext uri="{FF2B5EF4-FFF2-40B4-BE49-F238E27FC236}">
                  <a16:creationId xmlns:a16="http://schemas.microsoft.com/office/drawing/2014/main" id="{4FDA53F6-50CF-4C56-B1A8-36479EB92E3C}"/>
                </a:ext>
              </a:extLst>
            </p:cNvPr>
            <p:cNvCxnSpPr>
              <a:cxnSpLocks noChangeShapeType="1"/>
              <a:stCxn id="9" idx="2"/>
              <a:endCxn id="18" idx="0"/>
            </p:cNvCxnSpPr>
            <p:nvPr/>
          </p:nvCxnSpPr>
          <p:spPr bwMode="auto">
            <a:xfrm flipH="1">
              <a:off x="4504" y="2464"/>
              <a:ext cx="208" cy="12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0" name="AutoShape 15">
              <a:extLst>
                <a:ext uri="{FF2B5EF4-FFF2-40B4-BE49-F238E27FC236}">
                  <a16:creationId xmlns:a16="http://schemas.microsoft.com/office/drawing/2014/main" id="{1E76F905-3014-47F9-BFDD-0AFEDBB472C3}"/>
                </a:ext>
              </a:extLst>
            </p:cNvPr>
            <p:cNvCxnSpPr>
              <a:cxnSpLocks noChangeShapeType="1"/>
              <a:stCxn id="9" idx="2"/>
            </p:cNvCxnSpPr>
            <p:nvPr/>
          </p:nvCxnSpPr>
          <p:spPr bwMode="auto">
            <a:xfrm>
              <a:off x="4712" y="2464"/>
              <a:ext cx="276" cy="12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1" name="Text Box 16">
              <a:extLst>
                <a:ext uri="{FF2B5EF4-FFF2-40B4-BE49-F238E27FC236}">
                  <a16:creationId xmlns:a16="http://schemas.microsoft.com/office/drawing/2014/main" id="{AB11306C-6F5A-4ED6-B56B-894F75ECB0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0" y="2971"/>
              <a:ext cx="337" cy="26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a:3</a:t>
              </a:r>
            </a:p>
          </p:txBody>
        </p:sp>
        <p:sp>
          <p:nvSpPr>
            <p:cNvPr id="22" name="Text Box 17">
              <a:extLst>
                <a:ext uri="{FF2B5EF4-FFF2-40B4-BE49-F238E27FC236}">
                  <a16:creationId xmlns:a16="http://schemas.microsoft.com/office/drawing/2014/main" id="{EA86CA2F-077D-44AB-A568-1E87861BCC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10" y="3356"/>
              <a:ext cx="337" cy="26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b:1</a:t>
              </a:r>
            </a:p>
          </p:txBody>
        </p:sp>
        <p:sp>
          <p:nvSpPr>
            <p:cNvPr id="23" name="Text Box 18">
              <a:extLst>
                <a:ext uri="{FF2B5EF4-FFF2-40B4-BE49-F238E27FC236}">
                  <a16:creationId xmlns:a16="http://schemas.microsoft.com/office/drawing/2014/main" id="{AC9E1D95-9BDB-4292-862D-E38485AF96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0" y="3356"/>
              <a:ext cx="373" cy="26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m:2</a:t>
              </a:r>
            </a:p>
          </p:txBody>
        </p:sp>
        <p:sp>
          <p:nvSpPr>
            <p:cNvPr id="24" name="Text Box 19">
              <a:extLst>
                <a:ext uri="{FF2B5EF4-FFF2-40B4-BE49-F238E27FC236}">
                  <a16:creationId xmlns:a16="http://schemas.microsoft.com/office/drawing/2014/main" id="{36AA2E70-55CB-4E91-BCD7-526D2F2601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8" y="3739"/>
              <a:ext cx="337" cy="259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p:2</a:t>
              </a:r>
            </a:p>
          </p:txBody>
        </p:sp>
        <p:cxnSp>
          <p:nvCxnSpPr>
            <p:cNvPr id="25" name="AutoShape 20">
              <a:extLst>
                <a:ext uri="{FF2B5EF4-FFF2-40B4-BE49-F238E27FC236}">
                  <a16:creationId xmlns:a16="http://schemas.microsoft.com/office/drawing/2014/main" id="{5C76B2B8-5E0E-4AFF-8B4E-D401F145A9EC}"/>
                </a:ext>
              </a:extLst>
            </p:cNvPr>
            <p:cNvCxnSpPr>
              <a:cxnSpLocks noChangeShapeType="1"/>
              <a:stCxn id="18" idx="2"/>
              <a:endCxn id="21" idx="0"/>
            </p:cNvCxnSpPr>
            <p:nvPr/>
          </p:nvCxnSpPr>
          <p:spPr bwMode="auto">
            <a:xfrm>
              <a:off x="4504" y="2848"/>
              <a:ext cx="35" cy="123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6" name="AutoShape 21">
              <a:extLst>
                <a:ext uri="{FF2B5EF4-FFF2-40B4-BE49-F238E27FC236}">
                  <a16:creationId xmlns:a16="http://schemas.microsoft.com/office/drawing/2014/main" id="{A6AF5DBC-F202-41D2-87E9-B1C530ADDEB0}"/>
                </a:ext>
              </a:extLst>
            </p:cNvPr>
            <p:cNvCxnSpPr>
              <a:cxnSpLocks noChangeShapeType="1"/>
              <a:stCxn id="21" idx="2"/>
              <a:endCxn id="23" idx="0"/>
            </p:cNvCxnSpPr>
            <p:nvPr/>
          </p:nvCxnSpPr>
          <p:spPr bwMode="auto">
            <a:xfrm flipH="1">
              <a:off x="4317" y="3231"/>
              <a:ext cx="222" cy="125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7" name="AutoShape 22">
              <a:extLst>
                <a:ext uri="{FF2B5EF4-FFF2-40B4-BE49-F238E27FC236}">
                  <a16:creationId xmlns:a16="http://schemas.microsoft.com/office/drawing/2014/main" id="{5F54E5DA-45AF-4090-BDBA-D427EA9FC9D2}"/>
                </a:ext>
              </a:extLst>
            </p:cNvPr>
            <p:cNvCxnSpPr>
              <a:cxnSpLocks noChangeShapeType="1"/>
              <a:stCxn id="21" idx="2"/>
              <a:endCxn id="22" idx="0"/>
            </p:cNvCxnSpPr>
            <p:nvPr/>
          </p:nvCxnSpPr>
          <p:spPr bwMode="auto">
            <a:xfrm>
              <a:off x="4538" y="3231"/>
              <a:ext cx="240" cy="125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8" name="AutoShape 23">
              <a:extLst>
                <a:ext uri="{FF2B5EF4-FFF2-40B4-BE49-F238E27FC236}">
                  <a16:creationId xmlns:a16="http://schemas.microsoft.com/office/drawing/2014/main" id="{1305E35A-838B-45FC-BA38-44323B19BC5F}"/>
                </a:ext>
              </a:extLst>
            </p:cNvPr>
            <p:cNvCxnSpPr>
              <a:cxnSpLocks noChangeShapeType="1"/>
              <a:stCxn id="23" idx="2"/>
              <a:endCxn id="24" idx="0"/>
            </p:cNvCxnSpPr>
            <p:nvPr/>
          </p:nvCxnSpPr>
          <p:spPr bwMode="auto">
            <a:xfrm>
              <a:off x="4317" y="3610"/>
              <a:ext cx="0" cy="13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9" name="Text Box 24">
              <a:extLst>
                <a:ext uri="{FF2B5EF4-FFF2-40B4-BE49-F238E27FC236}">
                  <a16:creationId xmlns:a16="http://schemas.microsoft.com/office/drawing/2014/main" id="{5F573627-C02A-4459-961B-59EE198230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2" y="3739"/>
              <a:ext cx="373" cy="259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m:1</a:t>
              </a:r>
            </a:p>
          </p:txBody>
        </p:sp>
        <p:cxnSp>
          <p:nvCxnSpPr>
            <p:cNvPr id="30" name="AutoShape 25">
              <a:extLst>
                <a:ext uri="{FF2B5EF4-FFF2-40B4-BE49-F238E27FC236}">
                  <a16:creationId xmlns:a16="http://schemas.microsoft.com/office/drawing/2014/main" id="{62492C54-3C6B-4FB5-B746-72925CB63A13}"/>
                </a:ext>
              </a:extLst>
            </p:cNvPr>
            <p:cNvCxnSpPr>
              <a:cxnSpLocks noChangeShapeType="1"/>
              <a:stCxn id="22" idx="2"/>
              <a:endCxn id="29" idx="0"/>
            </p:cNvCxnSpPr>
            <p:nvPr/>
          </p:nvCxnSpPr>
          <p:spPr bwMode="auto">
            <a:xfrm>
              <a:off x="4779" y="3616"/>
              <a:ext cx="0" cy="123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1" name="Text Box 26">
              <a:extLst>
                <a:ext uri="{FF2B5EF4-FFF2-40B4-BE49-F238E27FC236}">
                  <a16:creationId xmlns:a16="http://schemas.microsoft.com/office/drawing/2014/main" id="{ED90F4F6-A7D2-4F0C-A323-A93F84D968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3" y="2108"/>
              <a:ext cx="1609" cy="14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0070C0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kumimoji="0" lang="zh-CN" altLang="en-US" sz="2000" b="1">
                  <a:latin typeface="+mn-ea"/>
                  <a:ea typeface="+mn-ea"/>
                </a:rPr>
                <a:t>头表</a:t>
              </a:r>
              <a:endParaRPr kumimoji="0" lang="zh-CN" altLang="en-US" sz="2000" b="1">
                <a:latin typeface="+mn-lt"/>
              </a:endParaRPr>
            </a:p>
            <a:p>
              <a:pPr>
                <a:lnSpc>
                  <a:spcPct val="90000"/>
                </a:lnSpc>
              </a:pPr>
              <a:r>
                <a:rPr kumimoji="0" lang="en-US" altLang="zh-CN" sz="2000" b="1" i="1" u="sng">
                  <a:latin typeface="+mn-lt"/>
                </a:rPr>
                <a:t>Item  frequency  head </a:t>
              </a:r>
            </a:p>
            <a:p>
              <a:pPr>
                <a:lnSpc>
                  <a:spcPct val="90000"/>
                </a:lnSpc>
              </a:pPr>
              <a:r>
                <a:rPr kumimoji="0" lang="en-US" altLang="zh-CN" sz="2000" i="1">
                  <a:latin typeface="+mn-lt"/>
                </a:rPr>
                <a:t> f	4</a:t>
              </a:r>
            </a:p>
            <a:p>
              <a:pPr>
                <a:lnSpc>
                  <a:spcPct val="90000"/>
                </a:lnSpc>
              </a:pPr>
              <a:r>
                <a:rPr kumimoji="0" lang="en-US" altLang="zh-CN" sz="2000" i="1">
                  <a:latin typeface="+mn-lt"/>
                </a:rPr>
                <a:t>c	4</a:t>
              </a:r>
            </a:p>
            <a:p>
              <a:pPr>
                <a:lnSpc>
                  <a:spcPct val="90000"/>
                </a:lnSpc>
              </a:pPr>
              <a:r>
                <a:rPr kumimoji="0" lang="en-US" altLang="zh-CN" sz="2000" i="1">
                  <a:latin typeface="+mn-lt"/>
                </a:rPr>
                <a:t>a	3</a:t>
              </a:r>
            </a:p>
            <a:p>
              <a:pPr>
                <a:lnSpc>
                  <a:spcPct val="90000"/>
                </a:lnSpc>
              </a:pPr>
              <a:r>
                <a:rPr kumimoji="0" lang="en-US" altLang="zh-CN" sz="2000" i="1">
                  <a:latin typeface="+mn-lt"/>
                </a:rPr>
                <a:t>b	3</a:t>
              </a:r>
            </a:p>
            <a:p>
              <a:pPr>
                <a:lnSpc>
                  <a:spcPct val="90000"/>
                </a:lnSpc>
              </a:pPr>
              <a:r>
                <a:rPr kumimoji="0" lang="en-US" altLang="zh-CN" sz="2000" i="1">
                  <a:latin typeface="+mn-lt"/>
                </a:rPr>
                <a:t>m	3</a:t>
              </a:r>
            </a:p>
            <a:p>
              <a:pPr>
                <a:lnSpc>
                  <a:spcPct val="90000"/>
                </a:lnSpc>
              </a:pPr>
              <a:r>
                <a:rPr kumimoji="0" lang="en-US" altLang="zh-CN" sz="2000" i="1">
                  <a:latin typeface="+mn-lt"/>
                </a:rPr>
                <a:t>p	3</a:t>
              </a:r>
              <a:endParaRPr kumimoji="0" lang="en-US" altLang="zh-CN" sz="2000">
                <a:latin typeface="+mn-lt"/>
              </a:endParaRPr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83DCEB65-0E29-4AFE-A3B7-E08F5C647EA2}"/>
                </a:ext>
              </a:extLst>
            </p:cNvPr>
            <p:cNvSpPr/>
            <p:nvPr/>
          </p:nvSpPr>
          <p:spPr bwMode="auto">
            <a:xfrm>
              <a:off x="3879" y="2341"/>
              <a:ext cx="672" cy="240"/>
            </a:xfrm>
            <a:custGeom>
              <a:avLst/>
              <a:gdLst>
                <a:gd name="T0" fmla="*/ 0 w 672"/>
                <a:gd name="T1" fmla="*/ 240 h 240"/>
                <a:gd name="T2" fmla="*/ 288 w 672"/>
                <a:gd name="T3" fmla="*/ 192 h 240"/>
                <a:gd name="T4" fmla="*/ 432 w 672"/>
                <a:gd name="T5" fmla="*/ 48 h 240"/>
                <a:gd name="T6" fmla="*/ 672 w 672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2" h="240">
                  <a:moveTo>
                    <a:pt x="0" y="240"/>
                  </a:moveTo>
                  <a:cubicBezTo>
                    <a:pt x="108" y="232"/>
                    <a:pt x="216" y="224"/>
                    <a:pt x="288" y="192"/>
                  </a:cubicBezTo>
                  <a:cubicBezTo>
                    <a:pt x="360" y="160"/>
                    <a:pt x="368" y="80"/>
                    <a:pt x="432" y="48"/>
                  </a:cubicBezTo>
                  <a:cubicBezTo>
                    <a:pt x="496" y="16"/>
                    <a:pt x="584" y="8"/>
                    <a:pt x="672" y="0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18FF266E-D393-40C5-9ED6-E8ADB563DCD4}"/>
                </a:ext>
              </a:extLst>
            </p:cNvPr>
            <p:cNvSpPr/>
            <p:nvPr/>
          </p:nvSpPr>
          <p:spPr bwMode="auto">
            <a:xfrm>
              <a:off x="3879" y="2725"/>
              <a:ext cx="454" cy="1"/>
            </a:xfrm>
            <a:custGeom>
              <a:avLst/>
              <a:gdLst>
                <a:gd name="T0" fmla="*/ 0 w 432"/>
                <a:gd name="T1" fmla="*/ 0 h 1"/>
                <a:gd name="T2" fmla="*/ 432 w 432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32" h="1">
                  <a:moveTo>
                    <a:pt x="0" y="0"/>
                  </a:moveTo>
                  <a:cubicBezTo>
                    <a:pt x="0" y="0"/>
                    <a:pt x="216" y="0"/>
                    <a:pt x="432" y="0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ABF1CF7D-491B-4CE7-87FA-EFA203862534}"/>
                </a:ext>
              </a:extLst>
            </p:cNvPr>
            <p:cNvSpPr/>
            <p:nvPr/>
          </p:nvSpPr>
          <p:spPr bwMode="auto">
            <a:xfrm>
              <a:off x="4658" y="2328"/>
              <a:ext cx="637" cy="368"/>
            </a:xfrm>
            <a:custGeom>
              <a:avLst/>
              <a:gdLst>
                <a:gd name="T0" fmla="*/ 0 w 480"/>
                <a:gd name="T1" fmla="*/ 384 h 384"/>
                <a:gd name="T2" fmla="*/ 48 w 480"/>
                <a:gd name="T3" fmla="*/ 336 h 384"/>
                <a:gd name="T4" fmla="*/ 240 w 480"/>
                <a:gd name="T5" fmla="*/ 96 h 384"/>
                <a:gd name="T6" fmla="*/ 480 w 480"/>
                <a:gd name="T7" fmla="*/ 0 h 38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80" h="384">
                  <a:moveTo>
                    <a:pt x="0" y="384"/>
                  </a:moveTo>
                  <a:cubicBezTo>
                    <a:pt x="4" y="384"/>
                    <a:pt x="8" y="384"/>
                    <a:pt x="48" y="336"/>
                  </a:cubicBezTo>
                  <a:cubicBezTo>
                    <a:pt x="88" y="288"/>
                    <a:pt x="168" y="152"/>
                    <a:pt x="240" y="96"/>
                  </a:cubicBezTo>
                  <a:cubicBezTo>
                    <a:pt x="312" y="40"/>
                    <a:pt x="396" y="20"/>
                    <a:pt x="480" y="0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E7EB5C5-6331-4E8A-AD40-DCE9DFFC8332}"/>
                </a:ext>
              </a:extLst>
            </p:cNvPr>
            <p:cNvSpPr/>
            <p:nvPr/>
          </p:nvSpPr>
          <p:spPr bwMode="auto">
            <a:xfrm>
              <a:off x="3879" y="2928"/>
              <a:ext cx="496" cy="192"/>
            </a:xfrm>
            <a:custGeom>
              <a:avLst/>
              <a:gdLst>
                <a:gd name="T0" fmla="*/ 0 w 432"/>
                <a:gd name="T1" fmla="*/ 0 h 192"/>
                <a:gd name="T2" fmla="*/ 144 w 432"/>
                <a:gd name="T3" fmla="*/ 48 h 192"/>
                <a:gd name="T4" fmla="*/ 288 w 432"/>
                <a:gd name="T5" fmla="*/ 144 h 192"/>
                <a:gd name="T6" fmla="*/ 432 w 432"/>
                <a:gd name="T7" fmla="*/ 192 h 19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32" h="192">
                  <a:moveTo>
                    <a:pt x="0" y="0"/>
                  </a:moveTo>
                  <a:cubicBezTo>
                    <a:pt x="48" y="12"/>
                    <a:pt x="96" y="24"/>
                    <a:pt x="144" y="48"/>
                  </a:cubicBezTo>
                  <a:cubicBezTo>
                    <a:pt x="192" y="72"/>
                    <a:pt x="240" y="120"/>
                    <a:pt x="288" y="144"/>
                  </a:cubicBezTo>
                  <a:cubicBezTo>
                    <a:pt x="336" y="168"/>
                    <a:pt x="384" y="180"/>
                    <a:pt x="432" y="192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B0134E92-CC3E-40F7-BA90-CD2DFAA9E9DF}"/>
                </a:ext>
              </a:extLst>
            </p:cNvPr>
            <p:cNvSpPr/>
            <p:nvPr/>
          </p:nvSpPr>
          <p:spPr bwMode="auto">
            <a:xfrm>
              <a:off x="3888" y="3072"/>
              <a:ext cx="720" cy="384"/>
            </a:xfrm>
            <a:custGeom>
              <a:avLst/>
              <a:gdLst>
                <a:gd name="T0" fmla="*/ 0 w 720"/>
                <a:gd name="T1" fmla="*/ 0 h 384"/>
                <a:gd name="T2" fmla="*/ 240 w 720"/>
                <a:gd name="T3" fmla="*/ 48 h 384"/>
                <a:gd name="T4" fmla="*/ 528 w 720"/>
                <a:gd name="T5" fmla="*/ 288 h 384"/>
                <a:gd name="T6" fmla="*/ 720 w 720"/>
                <a:gd name="T7" fmla="*/ 384 h 38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20" h="384">
                  <a:moveTo>
                    <a:pt x="0" y="0"/>
                  </a:moveTo>
                  <a:cubicBezTo>
                    <a:pt x="76" y="0"/>
                    <a:pt x="152" y="0"/>
                    <a:pt x="240" y="48"/>
                  </a:cubicBezTo>
                  <a:cubicBezTo>
                    <a:pt x="328" y="96"/>
                    <a:pt x="448" y="232"/>
                    <a:pt x="528" y="288"/>
                  </a:cubicBezTo>
                  <a:cubicBezTo>
                    <a:pt x="608" y="344"/>
                    <a:pt x="664" y="364"/>
                    <a:pt x="720" y="384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2E8D9F50-9F2D-426E-815D-CEBD27BC5FE3}"/>
                </a:ext>
              </a:extLst>
            </p:cNvPr>
            <p:cNvSpPr/>
            <p:nvPr/>
          </p:nvSpPr>
          <p:spPr bwMode="auto">
            <a:xfrm>
              <a:off x="4821" y="2832"/>
              <a:ext cx="149" cy="508"/>
            </a:xfrm>
            <a:custGeom>
              <a:avLst/>
              <a:gdLst>
                <a:gd name="T0" fmla="*/ 0 w 56"/>
                <a:gd name="T1" fmla="*/ 672 h 672"/>
                <a:gd name="T2" fmla="*/ 48 w 56"/>
                <a:gd name="T3" fmla="*/ 432 h 672"/>
                <a:gd name="T4" fmla="*/ 48 w 56"/>
                <a:gd name="T5" fmla="*/ 0 h 67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6" h="672">
                  <a:moveTo>
                    <a:pt x="0" y="672"/>
                  </a:moveTo>
                  <a:cubicBezTo>
                    <a:pt x="20" y="608"/>
                    <a:pt x="40" y="544"/>
                    <a:pt x="48" y="432"/>
                  </a:cubicBezTo>
                  <a:cubicBezTo>
                    <a:pt x="56" y="320"/>
                    <a:pt x="52" y="160"/>
                    <a:pt x="48" y="0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Line 33">
              <a:extLst>
                <a:ext uri="{FF2B5EF4-FFF2-40B4-BE49-F238E27FC236}">
                  <a16:creationId xmlns:a16="http://schemas.microsoft.com/office/drawing/2014/main" id="{91D8C794-BF61-46D3-8E5E-657308E81E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3" y="2723"/>
              <a:ext cx="192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CD8CB0A0-70A7-46D8-9B20-1CAEBC453B81}"/>
                </a:ext>
              </a:extLst>
            </p:cNvPr>
            <p:cNvSpPr/>
            <p:nvPr/>
          </p:nvSpPr>
          <p:spPr bwMode="auto">
            <a:xfrm>
              <a:off x="3888" y="3264"/>
              <a:ext cx="258" cy="240"/>
            </a:xfrm>
            <a:custGeom>
              <a:avLst/>
              <a:gdLst>
                <a:gd name="T0" fmla="*/ 0 w 288"/>
                <a:gd name="T1" fmla="*/ 0 h 240"/>
                <a:gd name="T2" fmla="*/ 144 w 288"/>
                <a:gd name="T3" fmla="*/ 48 h 240"/>
                <a:gd name="T4" fmla="*/ 192 w 288"/>
                <a:gd name="T5" fmla="*/ 192 h 240"/>
                <a:gd name="T6" fmla="*/ 288 w 288"/>
                <a:gd name="T7" fmla="*/ 240 h 2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8" h="240">
                  <a:moveTo>
                    <a:pt x="0" y="0"/>
                  </a:moveTo>
                  <a:cubicBezTo>
                    <a:pt x="56" y="8"/>
                    <a:pt x="112" y="16"/>
                    <a:pt x="144" y="48"/>
                  </a:cubicBezTo>
                  <a:cubicBezTo>
                    <a:pt x="176" y="80"/>
                    <a:pt x="168" y="160"/>
                    <a:pt x="192" y="192"/>
                  </a:cubicBezTo>
                  <a:cubicBezTo>
                    <a:pt x="216" y="224"/>
                    <a:pt x="252" y="232"/>
                    <a:pt x="288" y="240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6874DDB1-6C93-4807-B092-9A9ED04B5B60}"/>
                </a:ext>
              </a:extLst>
            </p:cNvPr>
            <p:cNvSpPr/>
            <p:nvPr/>
          </p:nvSpPr>
          <p:spPr bwMode="auto">
            <a:xfrm>
              <a:off x="4486" y="3491"/>
              <a:ext cx="128" cy="384"/>
            </a:xfrm>
            <a:custGeom>
              <a:avLst/>
              <a:gdLst>
                <a:gd name="T0" fmla="*/ 0 w 96"/>
                <a:gd name="T1" fmla="*/ 0 h 384"/>
                <a:gd name="T2" fmla="*/ 48 w 96"/>
                <a:gd name="T3" fmla="*/ 96 h 384"/>
                <a:gd name="T4" fmla="*/ 48 w 96"/>
                <a:gd name="T5" fmla="*/ 288 h 384"/>
                <a:gd name="T6" fmla="*/ 96 w 96"/>
                <a:gd name="T7" fmla="*/ 384 h 38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6" h="384">
                  <a:moveTo>
                    <a:pt x="0" y="0"/>
                  </a:moveTo>
                  <a:cubicBezTo>
                    <a:pt x="20" y="24"/>
                    <a:pt x="40" y="48"/>
                    <a:pt x="48" y="96"/>
                  </a:cubicBezTo>
                  <a:cubicBezTo>
                    <a:pt x="56" y="144"/>
                    <a:pt x="40" y="240"/>
                    <a:pt x="48" y="288"/>
                  </a:cubicBezTo>
                  <a:cubicBezTo>
                    <a:pt x="56" y="336"/>
                    <a:pt x="76" y="360"/>
                    <a:pt x="96" y="384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30BCC48B-5C53-4CFF-85B2-796265019E69}"/>
                </a:ext>
              </a:extLst>
            </p:cNvPr>
            <p:cNvSpPr/>
            <p:nvPr/>
          </p:nvSpPr>
          <p:spPr bwMode="auto">
            <a:xfrm>
              <a:off x="3888" y="3456"/>
              <a:ext cx="264" cy="432"/>
            </a:xfrm>
            <a:custGeom>
              <a:avLst/>
              <a:gdLst>
                <a:gd name="T0" fmla="*/ 0 w 288"/>
                <a:gd name="T1" fmla="*/ 0 h 432"/>
                <a:gd name="T2" fmla="*/ 96 w 288"/>
                <a:gd name="T3" fmla="*/ 144 h 432"/>
                <a:gd name="T4" fmla="*/ 144 w 288"/>
                <a:gd name="T5" fmla="*/ 336 h 432"/>
                <a:gd name="T6" fmla="*/ 288 w 288"/>
                <a:gd name="T7" fmla="*/ 432 h 4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8" h="432">
                  <a:moveTo>
                    <a:pt x="0" y="0"/>
                  </a:moveTo>
                  <a:cubicBezTo>
                    <a:pt x="36" y="44"/>
                    <a:pt x="72" y="88"/>
                    <a:pt x="96" y="144"/>
                  </a:cubicBezTo>
                  <a:cubicBezTo>
                    <a:pt x="120" y="200"/>
                    <a:pt x="112" y="288"/>
                    <a:pt x="144" y="336"/>
                  </a:cubicBezTo>
                  <a:cubicBezTo>
                    <a:pt x="176" y="384"/>
                    <a:pt x="232" y="408"/>
                    <a:pt x="288" y="432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3AE21258-BB80-453A-AD5D-795BA54ED6CE}"/>
                </a:ext>
              </a:extLst>
            </p:cNvPr>
            <p:cNvSpPr/>
            <p:nvPr/>
          </p:nvSpPr>
          <p:spPr bwMode="auto">
            <a:xfrm>
              <a:off x="4482" y="3216"/>
              <a:ext cx="809" cy="672"/>
            </a:xfrm>
            <a:custGeom>
              <a:avLst/>
              <a:gdLst>
                <a:gd name="T0" fmla="*/ 0 w 768"/>
                <a:gd name="T1" fmla="*/ 672 h 672"/>
                <a:gd name="T2" fmla="*/ 96 w 768"/>
                <a:gd name="T3" fmla="*/ 528 h 672"/>
                <a:gd name="T4" fmla="*/ 528 w 768"/>
                <a:gd name="T5" fmla="*/ 384 h 672"/>
                <a:gd name="T6" fmla="*/ 768 w 768"/>
                <a:gd name="T7" fmla="*/ 0 h 67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68" h="672">
                  <a:moveTo>
                    <a:pt x="0" y="672"/>
                  </a:moveTo>
                  <a:cubicBezTo>
                    <a:pt x="4" y="624"/>
                    <a:pt x="8" y="576"/>
                    <a:pt x="96" y="528"/>
                  </a:cubicBezTo>
                  <a:cubicBezTo>
                    <a:pt x="184" y="480"/>
                    <a:pt x="416" y="472"/>
                    <a:pt x="528" y="384"/>
                  </a:cubicBezTo>
                  <a:cubicBezTo>
                    <a:pt x="640" y="296"/>
                    <a:pt x="704" y="148"/>
                    <a:pt x="768" y="0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4" name="矩形 43">
            <a:extLst>
              <a:ext uri="{FF2B5EF4-FFF2-40B4-BE49-F238E27FC236}">
                <a16:creationId xmlns:a16="http://schemas.microsoft.com/office/drawing/2014/main" id="{20612513-3404-42C8-8A68-69970FF49C48}"/>
              </a:ext>
            </a:extLst>
          </p:cNvPr>
          <p:cNvSpPr/>
          <p:nvPr/>
        </p:nvSpPr>
        <p:spPr bwMode="auto">
          <a:xfrm>
            <a:off x="7555114" y="3646365"/>
            <a:ext cx="1562102" cy="312678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119312"/>
      </p:ext>
    </p:extLst>
  </p:cSld>
  <p:clrMapOvr>
    <a:masterClrMapping/>
  </p:clrMapOvr>
  <p:transition spd="med" advClick="0"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8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56000" y="108000"/>
            <a:ext cx="673273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1.1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定义：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</a:t>
            </a:r>
            <a:r>
              <a:rPr lang="zh-CN" altLang="en-US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频繁项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集（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Frequent </a:t>
            </a:r>
            <a:r>
              <a:rPr lang="en-US" altLang="zh-CN" sz="2600" b="1" spc="5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Itemset</a:t>
            </a:r>
            <a:r>
              <a:rPr lang="zh-CN" altLang="en-US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）</a:t>
            </a:r>
          </a:p>
        </p:txBody>
      </p:sp>
      <p:sp>
        <p:nvSpPr>
          <p:cNvPr id="123187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51520" y="756000"/>
            <a:ext cx="7200800" cy="5898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algn="just" fontAlgn="base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b="1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项集（</a:t>
            </a:r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Itemset</a:t>
            </a:r>
            <a:r>
              <a:rPr lang="zh-CN" altLang="en-US" sz="2400" b="1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）</a:t>
            </a:r>
          </a:p>
          <a:p>
            <a:pPr marL="817200" lvl="1" indent="-360000" algn="just" fontAlgn="base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包含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0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个或多个项的集合</a:t>
            </a:r>
            <a:endParaRPr lang="en-US" altLang="zh-CN" sz="220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lvl="2" fontAlgn="base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</a:pPr>
            <a:r>
              <a:rPr lang="zh-CN" altLang="en-US">
                <a:sym typeface="Times New Roman" panose="02020603050405020304" pitchFamily="18" charset="0"/>
              </a:rPr>
              <a:t>例子：</a:t>
            </a:r>
            <a:r>
              <a:rPr lang="en-US" altLang="zh-CN">
                <a:sym typeface="Times New Roman" panose="02020603050405020304" pitchFamily="18" charset="0"/>
              </a:rPr>
              <a:t> {Milk, Bread, Diaper}</a:t>
            </a:r>
          </a:p>
          <a:p>
            <a:pPr marL="817200" lvl="1" indent="-360000" algn="just" fontAlgn="base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k-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项集</a:t>
            </a:r>
          </a:p>
          <a:p>
            <a:pPr lvl="2" fontAlgn="base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</a:pPr>
            <a:r>
              <a:rPr lang="zh-CN" altLang="en-US">
                <a:sym typeface="Times New Roman" panose="02020603050405020304" pitchFamily="18" charset="0"/>
              </a:rPr>
              <a:t>如果一个项集包含</a:t>
            </a:r>
            <a:r>
              <a:rPr lang="en-US" altLang="zh-CN">
                <a:sym typeface="Times New Roman" panose="02020603050405020304" pitchFamily="18" charset="0"/>
              </a:rPr>
              <a:t>k</a:t>
            </a:r>
            <a:r>
              <a:rPr lang="zh-CN" altLang="en-US">
                <a:sym typeface="Times New Roman" panose="02020603050405020304" pitchFamily="18" charset="0"/>
              </a:rPr>
              <a:t>个项</a:t>
            </a:r>
            <a:endParaRPr lang="en-US" altLang="zh-CN">
              <a:sym typeface="Times New Roman" panose="02020603050405020304" pitchFamily="18" charset="0"/>
            </a:endParaRPr>
          </a:p>
          <a:p>
            <a:pPr marL="360000" indent="-360000" algn="just" fontAlgn="base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b="1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支持度计数（</a:t>
            </a:r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Support count </a:t>
            </a:r>
            <a:r>
              <a:rPr lang="zh-CN" altLang="en-US" sz="2400" b="1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）</a:t>
            </a:r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(</a:t>
            </a:r>
            <a:r>
              <a:rPr lang="en-US" altLang="zh-CN" sz="2400" b="1">
                <a:ea typeface="宋体" panose="02010600030101010101" pitchFamily="2" charset="-122"/>
                <a:sym typeface="Symbol" panose="05050102010706020507" pitchFamily="18" charset="2"/>
              </a:rPr>
              <a:t></a:t>
            </a:r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)</a:t>
            </a:r>
          </a:p>
          <a:p>
            <a:pPr marL="817200" lvl="1" indent="-360000" algn="just" fontAlgn="base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包含特定项集的事务个数</a:t>
            </a:r>
            <a:endParaRPr lang="en-US" altLang="zh-CN" sz="220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例如：   </a:t>
            </a:r>
            <a:r>
              <a:rPr lang="en-US" altLang="zh-CN" sz="2200" b="1">
                <a:ea typeface="宋体" panose="02010600030101010101" pitchFamily="2" charset="-122"/>
                <a:sym typeface="Symbol" panose="05050102010706020507" pitchFamily="18" charset="2"/>
              </a:rPr>
              <a:t> 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({Milk, Bread,Diaper}) = 2 </a:t>
            </a:r>
          </a:p>
          <a:p>
            <a:pPr marL="360000" indent="-360000" algn="just" fontAlgn="base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b="1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支持度（</a:t>
            </a:r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Support</a:t>
            </a:r>
            <a:r>
              <a:rPr lang="zh-CN" altLang="en-US" sz="2400" b="1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）</a:t>
            </a:r>
          </a:p>
          <a:p>
            <a:pPr marL="817200" lvl="1" indent="-360000" algn="just" fontAlgn="base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包含项集的事务数与总事务数的比值</a:t>
            </a:r>
            <a:endParaRPr lang="en-US" altLang="zh-CN" sz="220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algn="just" fontAlgn="base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例如：   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s({Milk, Bread, Diaper}) = 2/5</a:t>
            </a:r>
          </a:p>
          <a:p>
            <a:pPr marL="360000" indent="-360000" algn="just" fontAlgn="base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b="1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频繁项集（</a:t>
            </a:r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Frequent Itemset</a:t>
            </a:r>
            <a:r>
              <a:rPr lang="zh-CN" altLang="en-US" sz="2400" b="1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）</a:t>
            </a:r>
          </a:p>
          <a:p>
            <a:pPr marL="817200" lvl="1" indent="-360000" algn="just" fontAlgn="base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满足最小支持度阈值（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minsup  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）的所有项集</a:t>
            </a:r>
            <a:endParaRPr lang="en-US" altLang="zh-CN" sz="220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4FFB4AE-4E34-43D9-A136-1051399DF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630269"/>
              </p:ext>
            </p:extLst>
          </p:nvPr>
        </p:nvGraphicFramePr>
        <p:xfrm>
          <a:off x="5261928" y="800244"/>
          <a:ext cx="3635672" cy="2844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3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130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TID</a:t>
                      </a:r>
                      <a:endParaRPr lang="en-US" sz="1800" i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Items</a:t>
                      </a:r>
                      <a:endParaRPr lang="en-US" sz="1800" i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1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  <a:endParaRPr lang="zh-CN" altLang="en-US" sz="1800" b="0" i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Bread, Milk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250837"/>
                  </a:ext>
                </a:extLst>
              </a:tr>
              <a:tr h="4741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  <a:endParaRPr lang="zh-CN" altLang="en-US" sz="1800" b="0" i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Bread, Diaper, Beer, Eggs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755655"/>
                  </a:ext>
                </a:extLst>
              </a:tr>
              <a:tr h="4741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  <a:endParaRPr lang="zh-CN" altLang="en-US" sz="1800" b="0" i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Milk, Diaper, Beer, Coke 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1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  <a:endParaRPr lang="zh-CN" altLang="en-US" sz="1800" b="0" i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Bread, Milk, Diaper, Beer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1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  <a:endParaRPr lang="zh-CN" altLang="en-US" sz="1800" b="0" i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Bread, Milk, Diaper, Coke 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182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740152"/>
      </p:ext>
    </p:extLst>
  </p:cSld>
  <p:clrMapOvr>
    <a:masterClrMapping/>
  </p:clrMapOvr>
  <p:transition spd="med">
    <p:split orient="vert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ext Box 38"/>
          <p:cNvSpPr txBox="1">
            <a:spLocks noChangeArrowheads="1"/>
          </p:cNvSpPr>
          <p:nvPr/>
        </p:nvSpPr>
        <p:spPr bwMode="auto">
          <a:xfrm>
            <a:off x="6517977" y="2118301"/>
            <a:ext cx="209708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zh-CN" altLang="en-US" sz="2000" b="1">
                <a:latin typeface="Times New Roman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最小支持度 </a:t>
            </a:r>
            <a:r>
              <a:rPr kumimoji="0" lang="en-US" altLang="zh-CN" sz="2000" b="1">
                <a:latin typeface="Times New Roman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= 0.5</a:t>
            </a:r>
            <a:endParaRPr kumimoji="0" lang="en-US" altLang="zh-CN" sz="2400" b="1" u="sng">
              <a:latin typeface="Times New Roman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0484" name="Rectangle 39"/>
          <p:cNvSpPr>
            <a:spLocks noChangeArrowheads="1"/>
          </p:cNvSpPr>
          <p:nvPr/>
        </p:nvSpPr>
        <p:spPr bwMode="auto">
          <a:xfrm>
            <a:off x="539552" y="764704"/>
            <a:ext cx="5727700" cy="2708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楷体_GB2312" charset="0"/>
              </a:defRPr>
            </a:lvl1pPr>
            <a:lvl2pPr marL="914400" indent="-457200">
              <a:spcBef>
                <a:spcPct val="20000"/>
              </a:spcBef>
              <a:buClr>
                <a:schemeClr val="accent2"/>
              </a:buClr>
              <a:buSzPct val="80000"/>
              <a:buFont typeface="Wingdings" charset="2"/>
              <a:buChar char="¨"/>
              <a:defRPr sz="2800">
                <a:solidFill>
                  <a:schemeClr val="tx1"/>
                </a:solidFill>
                <a:latin typeface="Arial" charset="0"/>
                <a:ea typeface="楷体_GB2312" charset="0"/>
              </a:defRPr>
            </a:lvl2pPr>
            <a:lvl3pPr marL="1371600" indent="-457200">
              <a:spcBef>
                <a:spcPct val="20000"/>
              </a:spcBef>
              <a:buClr>
                <a:schemeClr val="bg2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楷体_GB2312" charset="0"/>
              </a:defRPr>
            </a:lvl3pPr>
            <a:lvl4pPr marL="1828800" indent="-45720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¨"/>
              <a:defRPr sz="2000">
                <a:solidFill>
                  <a:schemeClr val="tx1"/>
                </a:solidFill>
                <a:latin typeface="Arial" charset="0"/>
                <a:ea typeface="楷体_GB2312" charset="0"/>
              </a:defRPr>
            </a:lvl4pPr>
            <a:lvl5pPr marL="2286000" indent="-457200">
              <a:spcBef>
                <a:spcPct val="20000"/>
              </a:spcBef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楷体_GB2312" charset="0"/>
              </a:defRPr>
            </a:lvl5pPr>
            <a:lvl6pPr marL="27432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楷体_GB2312" charset="0"/>
              </a:defRPr>
            </a:lvl6pPr>
            <a:lvl7pPr marL="32004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楷体_GB2312" charset="0"/>
              </a:defRPr>
            </a:lvl7pPr>
            <a:lvl8pPr marL="36576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楷体_GB2312" charset="0"/>
              </a:defRPr>
            </a:lvl8pPr>
            <a:lvl9pPr marL="41148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楷体_GB2312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en-US" altLang="zh-CN" sz="2000" i="1" u="sng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TID		Items bought	  (ordered) frequent items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100		{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f, a, c, d, g, i, m, p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}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	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{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f, c, a, m, p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}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200		{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a, b, c, f, l, m, o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}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		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{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f, c, a, b, m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}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300	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	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{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b, f, h, j, o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}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		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{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f, b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}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400	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	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{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b, c, k, s, p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}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		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{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c, b, p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}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500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	 	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{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a, f, c, e, l, p, m, n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}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	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{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f, c, a, m, p</a:t>
            </a:r>
            <a:r>
              <a:rPr kumimoji="0"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}</a:t>
            </a:r>
          </a:p>
        </p:txBody>
      </p:sp>
      <p:sp>
        <p:nvSpPr>
          <p:cNvPr id="20485" name="Text Box 40"/>
          <p:cNvSpPr txBox="1">
            <a:spLocks noChangeArrowheads="1"/>
          </p:cNvSpPr>
          <p:nvPr/>
        </p:nvSpPr>
        <p:spPr bwMode="auto">
          <a:xfrm>
            <a:off x="288000" y="3492000"/>
            <a:ext cx="3659036" cy="330936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360000" indent="-3600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  <a:defRPr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  <a:lvl2pPr marL="817200" lvl="1" indent="-3600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  <a:defRPr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zh-CN" altLang="en-US" sz="2200" b="1">
                <a:sym typeface="Times New Roman" panose="02020603050405020304" pitchFamily="18" charset="0"/>
              </a:rPr>
              <a:t>步骤：</a:t>
            </a:r>
            <a:endParaRPr lang="en-US" altLang="zh-CN" sz="2200" b="1">
              <a:sym typeface="Times New Roman" panose="02020603050405020304" pitchFamily="18" charset="0"/>
            </a:endParaRPr>
          </a:p>
          <a:p>
            <a:r>
              <a:rPr lang="zh-CN" altLang="en-US" sz="2200">
                <a:sym typeface="Times New Roman" panose="02020603050405020304" pitchFamily="18" charset="0"/>
              </a:rPr>
              <a:t>扫描数据库一次，得到频繁</a:t>
            </a:r>
            <a:r>
              <a:rPr lang="en-US" altLang="zh-CN" sz="2200">
                <a:sym typeface="Times New Roman" panose="02020603050405020304" pitchFamily="18" charset="0"/>
              </a:rPr>
              <a:t>1-</a:t>
            </a:r>
            <a:r>
              <a:rPr lang="zh-CN" altLang="en-US" sz="2200">
                <a:sym typeface="Times New Roman" panose="02020603050405020304" pitchFamily="18" charset="0"/>
              </a:rPr>
              <a:t>项集</a:t>
            </a:r>
          </a:p>
          <a:p>
            <a:r>
              <a:rPr lang="zh-CN" altLang="en-US" sz="2200">
                <a:sym typeface="Times New Roman" panose="02020603050405020304" pitchFamily="18" charset="0"/>
              </a:rPr>
              <a:t>把项按支持度递减排序</a:t>
            </a:r>
          </a:p>
          <a:p>
            <a:r>
              <a:rPr lang="zh-CN" altLang="en-US" sz="2200">
                <a:sym typeface="Times New Roman" panose="02020603050405020304" pitchFamily="18" charset="0"/>
              </a:rPr>
              <a:t>再一次扫描数据库，建立</a:t>
            </a:r>
            <a:r>
              <a:rPr lang="en-US" altLang="zh-CN" sz="2200">
                <a:sym typeface="Times New Roman" panose="02020603050405020304" pitchFamily="18" charset="0"/>
              </a:rPr>
              <a:t>FP-tree</a:t>
            </a:r>
          </a:p>
        </p:txBody>
      </p:sp>
      <p:sp>
        <p:nvSpPr>
          <p:cNvPr id="42" name="标题 1"/>
          <p:cNvSpPr>
            <a:spLocks noGrp="1"/>
          </p:cNvSpPr>
          <p:nvPr>
            <p:ph type="title" idx="4294967295"/>
          </p:nvPr>
        </p:nvSpPr>
        <p:spPr>
          <a:xfrm>
            <a:off x="756000" y="108000"/>
            <a:ext cx="6781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练习：构造</a:t>
            </a:r>
            <a:r>
              <a:rPr lang="en-US" altLang="zh-CN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FP</a:t>
            </a:r>
            <a:r>
              <a:rPr lang="zh-CN" altLang="en-US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树</a:t>
            </a: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C2191711-E3A2-419D-9E22-10D53A7BF2DD}"/>
              </a:ext>
            </a:extLst>
          </p:cNvPr>
          <p:cNvGrpSpPr/>
          <p:nvPr/>
        </p:nvGrpSpPr>
        <p:grpSpPr bwMode="auto">
          <a:xfrm>
            <a:off x="3995936" y="3212976"/>
            <a:ext cx="4976817" cy="3525839"/>
            <a:chOff x="2493" y="1772"/>
            <a:chExt cx="3135" cy="2226"/>
          </a:xfrm>
        </p:grpSpPr>
        <p:sp>
          <p:nvSpPr>
            <p:cNvPr id="8" name="Text Box 3">
              <a:extLst>
                <a:ext uri="{FF2B5EF4-FFF2-40B4-BE49-F238E27FC236}">
                  <a16:creationId xmlns:a16="http://schemas.microsoft.com/office/drawing/2014/main" id="{328F73C9-2231-4BF6-B4BE-0A10457178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3" y="1772"/>
              <a:ext cx="278" cy="259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>
                  <a:latin typeface="+mn-lt"/>
                </a:rPr>
                <a:t>{}</a:t>
              </a:r>
            </a:p>
          </p:txBody>
        </p:sp>
        <p:sp>
          <p:nvSpPr>
            <p:cNvPr id="9" name="Text Box 4">
              <a:extLst>
                <a:ext uri="{FF2B5EF4-FFF2-40B4-BE49-F238E27FC236}">
                  <a16:creationId xmlns:a16="http://schemas.microsoft.com/office/drawing/2014/main" id="{AA8C5295-EB3B-42BF-A520-3715F34174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2" y="2205"/>
              <a:ext cx="301" cy="259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f:4</a:t>
              </a:r>
            </a:p>
          </p:txBody>
        </p:sp>
        <p:sp>
          <p:nvSpPr>
            <p:cNvPr id="10" name="Text Box 5">
              <a:extLst>
                <a:ext uri="{FF2B5EF4-FFF2-40B4-BE49-F238E27FC236}">
                  <a16:creationId xmlns:a16="http://schemas.microsoft.com/office/drawing/2014/main" id="{37123FDE-B96B-44A3-A635-2DF7904255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5" y="2205"/>
              <a:ext cx="328" cy="259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c:1</a:t>
              </a:r>
            </a:p>
          </p:txBody>
        </p:sp>
        <p:sp>
          <p:nvSpPr>
            <p:cNvPr id="11" name="Text Box 6">
              <a:extLst>
                <a:ext uri="{FF2B5EF4-FFF2-40B4-BE49-F238E27FC236}">
                  <a16:creationId xmlns:a16="http://schemas.microsoft.com/office/drawing/2014/main" id="{0A0F58A9-9D22-45D9-930E-16E2473FD1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1" y="2588"/>
              <a:ext cx="337" cy="26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b:1</a:t>
              </a:r>
            </a:p>
          </p:txBody>
        </p:sp>
        <p:sp>
          <p:nvSpPr>
            <p:cNvPr id="12" name="Text Box 7">
              <a:extLst>
                <a:ext uri="{FF2B5EF4-FFF2-40B4-BE49-F238E27FC236}">
                  <a16:creationId xmlns:a16="http://schemas.microsoft.com/office/drawing/2014/main" id="{4D59635A-5C9F-49AD-8BE9-0383A09AAA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1" y="2971"/>
              <a:ext cx="337" cy="26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p:1</a:t>
              </a:r>
            </a:p>
          </p:txBody>
        </p:sp>
        <p:cxnSp>
          <p:nvCxnSpPr>
            <p:cNvPr id="13" name="AutoShape 8">
              <a:extLst>
                <a:ext uri="{FF2B5EF4-FFF2-40B4-BE49-F238E27FC236}">
                  <a16:creationId xmlns:a16="http://schemas.microsoft.com/office/drawing/2014/main" id="{FF5343DA-91F4-4B72-9F2C-C323D8955885}"/>
                </a:ext>
              </a:extLst>
            </p:cNvPr>
            <p:cNvCxnSpPr>
              <a:cxnSpLocks noChangeShapeType="1"/>
              <a:stCxn id="10" idx="2"/>
              <a:endCxn id="11" idx="0"/>
            </p:cNvCxnSpPr>
            <p:nvPr/>
          </p:nvCxnSpPr>
          <p:spPr bwMode="auto">
            <a:xfrm>
              <a:off x="5459" y="2464"/>
              <a:ext cx="1" cy="12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4" name="AutoShape 9">
              <a:extLst>
                <a:ext uri="{FF2B5EF4-FFF2-40B4-BE49-F238E27FC236}">
                  <a16:creationId xmlns:a16="http://schemas.microsoft.com/office/drawing/2014/main" id="{361DBC9F-D50C-49CA-9867-E62F2083B892}"/>
                </a:ext>
              </a:extLst>
            </p:cNvPr>
            <p:cNvCxnSpPr>
              <a:cxnSpLocks noChangeShapeType="1"/>
              <a:stCxn id="11" idx="2"/>
              <a:endCxn id="12" idx="0"/>
            </p:cNvCxnSpPr>
            <p:nvPr/>
          </p:nvCxnSpPr>
          <p:spPr bwMode="auto">
            <a:xfrm>
              <a:off x="5459" y="2848"/>
              <a:ext cx="0" cy="123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5" name="AutoShape 10">
              <a:extLst>
                <a:ext uri="{FF2B5EF4-FFF2-40B4-BE49-F238E27FC236}">
                  <a16:creationId xmlns:a16="http://schemas.microsoft.com/office/drawing/2014/main" id="{9FA14D8A-91E5-40E7-BB1A-71FC84AB0506}"/>
                </a:ext>
              </a:extLst>
            </p:cNvPr>
            <p:cNvCxnSpPr>
              <a:cxnSpLocks noChangeShapeType="1"/>
              <a:stCxn id="8" idx="2"/>
              <a:endCxn id="10" idx="0"/>
            </p:cNvCxnSpPr>
            <p:nvPr/>
          </p:nvCxnSpPr>
          <p:spPr bwMode="auto">
            <a:xfrm>
              <a:off x="5052" y="2031"/>
              <a:ext cx="407" cy="17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6" name="AutoShape 11">
              <a:extLst>
                <a:ext uri="{FF2B5EF4-FFF2-40B4-BE49-F238E27FC236}">
                  <a16:creationId xmlns:a16="http://schemas.microsoft.com/office/drawing/2014/main" id="{345CC5CE-6E27-4558-ACD1-4D5022E6852A}"/>
                </a:ext>
              </a:extLst>
            </p:cNvPr>
            <p:cNvCxnSpPr>
              <a:cxnSpLocks noChangeShapeType="1"/>
              <a:stCxn id="8" idx="2"/>
              <a:endCxn id="9" idx="0"/>
            </p:cNvCxnSpPr>
            <p:nvPr/>
          </p:nvCxnSpPr>
          <p:spPr bwMode="auto">
            <a:xfrm flipH="1">
              <a:off x="4712" y="2031"/>
              <a:ext cx="340" cy="17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7" name="Text Box 12">
              <a:extLst>
                <a:ext uri="{FF2B5EF4-FFF2-40B4-BE49-F238E27FC236}">
                  <a16:creationId xmlns:a16="http://schemas.microsoft.com/office/drawing/2014/main" id="{8510E34B-5B95-4B07-80F0-297A56CC2F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6" y="2588"/>
              <a:ext cx="337" cy="26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b:1</a:t>
              </a:r>
            </a:p>
          </p:txBody>
        </p:sp>
        <p:sp>
          <p:nvSpPr>
            <p:cNvPr id="18" name="Text Box 13">
              <a:extLst>
                <a:ext uri="{FF2B5EF4-FFF2-40B4-BE49-F238E27FC236}">
                  <a16:creationId xmlns:a16="http://schemas.microsoft.com/office/drawing/2014/main" id="{655FFEEC-D78F-49E2-8908-3B864241A1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0" y="2588"/>
              <a:ext cx="328" cy="26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c:3</a:t>
              </a:r>
            </a:p>
          </p:txBody>
        </p:sp>
        <p:cxnSp>
          <p:nvCxnSpPr>
            <p:cNvPr id="19" name="AutoShape 14">
              <a:extLst>
                <a:ext uri="{FF2B5EF4-FFF2-40B4-BE49-F238E27FC236}">
                  <a16:creationId xmlns:a16="http://schemas.microsoft.com/office/drawing/2014/main" id="{4FDA53F6-50CF-4C56-B1A8-36479EB92E3C}"/>
                </a:ext>
              </a:extLst>
            </p:cNvPr>
            <p:cNvCxnSpPr>
              <a:cxnSpLocks noChangeShapeType="1"/>
              <a:stCxn id="9" idx="2"/>
              <a:endCxn id="18" idx="0"/>
            </p:cNvCxnSpPr>
            <p:nvPr/>
          </p:nvCxnSpPr>
          <p:spPr bwMode="auto">
            <a:xfrm flipH="1">
              <a:off x="4504" y="2464"/>
              <a:ext cx="208" cy="12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0" name="AutoShape 15">
              <a:extLst>
                <a:ext uri="{FF2B5EF4-FFF2-40B4-BE49-F238E27FC236}">
                  <a16:creationId xmlns:a16="http://schemas.microsoft.com/office/drawing/2014/main" id="{1E76F905-3014-47F9-BFDD-0AFEDBB472C3}"/>
                </a:ext>
              </a:extLst>
            </p:cNvPr>
            <p:cNvCxnSpPr>
              <a:cxnSpLocks noChangeShapeType="1"/>
              <a:stCxn id="9" idx="2"/>
            </p:cNvCxnSpPr>
            <p:nvPr/>
          </p:nvCxnSpPr>
          <p:spPr bwMode="auto">
            <a:xfrm>
              <a:off x="4712" y="2464"/>
              <a:ext cx="276" cy="12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1" name="Text Box 16">
              <a:extLst>
                <a:ext uri="{FF2B5EF4-FFF2-40B4-BE49-F238E27FC236}">
                  <a16:creationId xmlns:a16="http://schemas.microsoft.com/office/drawing/2014/main" id="{AB11306C-6F5A-4ED6-B56B-894F75ECB0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0" y="2971"/>
              <a:ext cx="337" cy="26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a:3</a:t>
              </a:r>
            </a:p>
          </p:txBody>
        </p:sp>
        <p:sp>
          <p:nvSpPr>
            <p:cNvPr id="22" name="Text Box 17">
              <a:extLst>
                <a:ext uri="{FF2B5EF4-FFF2-40B4-BE49-F238E27FC236}">
                  <a16:creationId xmlns:a16="http://schemas.microsoft.com/office/drawing/2014/main" id="{EA86CA2F-077D-44AB-A568-1E87861BCC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10" y="3356"/>
              <a:ext cx="337" cy="26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b:1</a:t>
              </a:r>
            </a:p>
          </p:txBody>
        </p:sp>
        <p:sp>
          <p:nvSpPr>
            <p:cNvPr id="23" name="Text Box 18">
              <a:extLst>
                <a:ext uri="{FF2B5EF4-FFF2-40B4-BE49-F238E27FC236}">
                  <a16:creationId xmlns:a16="http://schemas.microsoft.com/office/drawing/2014/main" id="{AC9E1D95-9BDB-4292-862D-E38485AF96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0" y="3356"/>
              <a:ext cx="373" cy="26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m:2</a:t>
              </a:r>
            </a:p>
          </p:txBody>
        </p:sp>
        <p:sp>
          <p:nvSpPr>
            <p:cNvPr id="24" name="Text Box 19">
              <a:extLst>
                <a:ext uri="{FF2B5EF4-FFF2-40B4-BE49-F238E27FC236}">
                  <a16:creationId xmlns:a16="http://schemas.microsoft.com/office/drawing/2014/main" id="{36AA2E70-55CB-4E91-BCD7-526D2F2601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8" y="3739"/>
              <a:ext cx="337" cy="259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p:2</a:t>
              </a:r>
            </a:p>
          </p:txBody>
        </p:sp>
        <p:cxnSp>
          <p:nvCxnSpPr>
            <p:cNvPr id="25" name="AutoShape 20">
              <a:extLst>
                <a:ext uri="{FF2B5EF4-FFF2-40B4-BE49-F238E27FC236}">
                  <a16:creationId xmlns:a16="http://schemas.microsoft.com/office/drawing/2014/main" id="{5C76B2B8-5E0E-4AFF-8B4E-D401F145A9EC}"/>
                </a:ext>
              </a:extLst>
            </p:cNvPr>
            <p:cNvCxnSpPr>
              <a:cxnSpLocks noChangeShapeType="1"/>
              <a:stCxn id="18" idx="2"/>
              <a:endCxn id="21" idx="0"/>
            </p:cNvCxnSpPr>
            <p:nvPr/>
          </p:nvCxnSpPr>
          <p:spPr bwMode="auto">
            <a:xfrm>
              <a:off x="4504" y="2848"/>
              <a:ext cx="35" cy="123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6" name="AutoShape 21">
              <a:extLst>
                <a:ext uri="{FF2B5EF4-FFF2-40B4-BE49-F238E27FC236}">
                  <a16:creationId xmlns:a16="http://schemas.microsoft.com/office/drawing/2014/main" id="{A6AF5DBC-F202-41D2-87E9-B1C530ADDEB0}"/>
                </a:ext>
              </a:extLst>
            </p:cNvPr>
            <p:cNvCxnSpPr>
              <a:cxnSpLocks noChangeShapeType="1"/>
              <a:stCxn id="21" idx="2"/>
              <a:endCxn id="23" idx="0"/>
            </p:cNvCxnSpPr>
            <p:nvPr/>
          </p:nvCxnSpPr>
          <p:spPr bwMode="auto">
            <a:xfrm flipH="1">
              <a:off x="4317" y="3231"/>
              <a:ext cx="222" cy="125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7" name="AutoShape 22">
              <a:extLst>
                <a:ext uri="{FF2B5EF4-FFF2-40B4-BE49-F238E27FC236}">
                  <a16:creationId xmlns:a16="http://schemas.microsoft.com/office/drawing/2014/main" id="{5F54E5DA-45AF-4090-BDBA-D427EA9FC9D2}"/>
                </a:ext>
              </a:extLst>
            </p:cNvPr>
            <p:cNvCxnSpPr>
              <a:cxnSpLocks noChangeShapeType="1"/>
              <a:stCxn id="21" idx="2"/>
              <a:endCxn id="22" idx="0"/>
            </p:cNvCxnSpPr>
            <p:nvPr/>
          </p:nvCxnSpPr>
          <p:spPr bwMode="auto">
            <a:xfrm>
              <a:off x="4538" y="3231"/>
              <a:ext cx="240" cy="125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8" name="AutoShape 23">
              <a:extLst>
                <a:ext uri="{FF2B5EF4-FFF2-40B4-BE49-F238E27FC236}">
                  <a16:creationId xmlns:a16="http://schemas.microsoft.com/office/drawing/2014/main" id="{1305E35A-838B-45FC-BA38-44323B19BC5F}"/>
                </a:ext>
              </a:extLst>
            </p:cNvPr>
            <p:cNvCxnSpPr>
              <a:cxnSpLocks noChangeShapeType="1"/>
              <a:stCxn id="23" idx="2"/>
              <a:endCxn id="24" idx="0"/>
            </p:cNvCxnSpPr>
            <p:nvPr/>
          </p:nvCxnSpPr>
          <p:spPr bwMode="auto">
            <a:xfrm>
              <a:off x="4317" y="3610"/>
              <a:ext cx="0" cy="13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9" name="Text Box 24">
              <a:extLst>
                <a:ext uri="{FF2B5EF4-FFF2-40B4-BE49-F238E27FC236}">
                  <a16:creationId xmlns:a16="http://schemas.microsoft.com/office/drawing/2014/main" id="{5F573627-C02A-4459-961B-59EE198230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2" y="3739"/>
              <a:ext cx="373" cy="259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m:1</a:t>
              </a:r>
            </a:p>
          </p:txBody>
        </p:sp>
        <p:cxnSp>
          <p:nvCxnSpPr>
            <p:cNvPr id="30" name="AutoShape 25">
              <a:extLst>
                <a:ext uri="{FF2B5EF4-FFF2-40B4-BE49-F238E27FC236}">
                  <a16:creationId xmlns:a16="http://schemas.microsoft.com/office/drawing/2014/main" id="{62492C54-3C6B-4FB5-B746-72925CB63A13}"/>
                </a:ext>
              </a:extLst>
            </p:cNvPr>
            <p:cNvCxnSpPr>
              <a:cxnSpLocks noChangeShapeType="1"/>
              <a:stCxn id="22" idx="2"/>
              <a:endCxn id="29" idx="0"/>
            </p:cNvCxnSpPr>
            <p:nvPr/>
          </p:nvCxnSpPr>
          <p:spPr bwMode="auto">
            <a:xfrm>
              <a:off x="4779" y="3616"/>
              <a:ext cx="0" cy="123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1" name="Text Box 26">
              <a:extLst>
                <a:ext uri="{FF2B5EF4-FFF2-40B4-BE49-F238E27FC236}">
                  <a16:creationId xmlns:a16="http://schemas.microsoft.com/office/drawing/2014/main" id="{ED90F4F6-A7D2-4F0C-A323-A93F84D968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3" y="2108"/>
              <a:ext cx="1609" cy="14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0070C0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kumimoji="0" lang="zh-CN" altLang="en-US" sz="2000" b="1">
                  <a:latin typeface="+mn-ea"/>
                  <a:ea typeface="+mn-ea"/>
                </a:rPr>
                <a:t>头表</a:t>
              </a:r>
              <a:endParaRPr kumimoji="0" lang="zh-CN" altLang="en-US" sz="2000" b="1">
                <a:latin typeface="+mn-lt"/>
              </a:endParaRPr>
            </a:p>
            <a:p>
              <a:pPr>
                <a:lnSpc>
                  <a:spcPct val="90000"/>
                </a:lnSpc>
              </a:pPr>
              <a:r>
                <a:rPr kumimoji="0" lang="en-US" altLang="zh-CN" sz="2000" b="1" i="1" u="sng">
                  <a:latin typeface="+mn-lt"/>
                </a:rPr>
                <a:t>Item  frequency  head </a:t>
              </a:r>
            </a:p>
            <a:p>
              <a:pPr>
                <a:lnSpc>
                  <a:spcPct val="90000"/>
                </a:lnSpc>
              </a:pPr>
              <a:r>
                <a:rPr kumimoji="0" lang="en-US" altLang="zh-CN" sz="2000" i="1">
                  <a:latin typeface="+mn-lt"/>
                </a:rPr>
                <a:t> f	4</a:t>
              </a:r>
            </a:p>
            <a:p>
              <a:pPr>
                <a:lnSpc>
                  <a:spcPct val="90000"/>
                </a:lnSpc>
              </a:pPr>
              <a:r>
                <a:rPr kumimoji="0" lang="en-US" altLang="zh-CN" sz="2000" i="1">
                  <a:latin typeface="+mn-lt"/>
                </a:rPr>
                <a:t>c	4</a:t>
              </a:r>
            </a:p>
            <a:p>
              <a:pPr>
                <a:lnSpc>
                  <a:spcPct val="90000"/>
                </a:lnSpc>
              </a:pPr>
              <a:r>
                <a:rPr kumimoji="0" lang="en-US" altLang="zh-CN" sz="2000" i="1">
                  <a:latin typeface="+mn-lt"/>
                </a:rPr>
                <a:t>a	3</a:t>
              </a:r>
            </a:p>
            <a:p>
              <a:pPr>
                <a:lnSpc>
                  <a:spcPct val="90000"/>
                </a:lnSpc>
              </a:pPr>
              <a:r>
                <a:rPr kumimoji="0" lang="en-US" altLang="zh-CN" sz="2000" i="1">
                  <a:latin typeface="+mn-lt"/>
                </a:rPr>
                <a:t>b	3</a:t>
              </a:r>
            </a:p>
            <a:p>
              <a:pPr>
                <a:lnSpc>
                  <a:spcPct val="90000"/>
                </a:lnSpc>
              </a:pPr>
              <a:r>
                <a:rPr kumimoji="0" lang="en-US" altLang="zh-CN" sz="2000" i="1">
                  <a:latin typeface="+mn-lt"/>
                </a:rPr>
                <a:t>m	3</a:t>
              </a:r>
            </a:p>
            <a:p>
              <a:pPr>
                <a:lnSpc>
                  <a:spcPct val="90000"/>
                </a:lnSpc>
              </a:pPr>
              <a:r>
                <a:rPr kumimoji="0" lang="en-US" altLang="zh-CN" sz="2000" i="1">
                  <a:latin typeface="+mn-lt"/>
                </a:rPr>
                <a:t>p	3</a:t>
              </a:r>
              <a:endParaRPr kumimoji="0" lang="en-US" altLang="zh-CN" sz="2000">
                <a:latin typeface="+mn-lt"/>
              </a:endParaRPr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83DCEB65-0E29-4AFE-A3B7-E08F5C647EA2}"/>
                </a:ext>
              </a:extLst>
            </p:cNvPr>
            <p:cNvSpPr/>
            <p:nvPr/>
          </p:nvSpPr>
          <p:spPr bwMode="auto">
            <a:xfrm>
              <a:off x="3879" y="2341"/>
              <a:ext cx="672" cy="240"/>
            </a:xfrm>
            <a:custGeom>
              <a:avLst/>
              <a:gdLst>
                <a:gd name="T0" fmla="*/ 0 w 672"/>
                <a:gd name="T1" fmla="*/ 240 h 240"/>
                <a:gd name="T2" fmla="*/ 288 w 672"/>
                <a:gd name="T3" fmla="*/ 192 h 240"/>
                <a:gd name="T4" fmla="*/ 432 w 672"/>
                <a:gd name="T5" fmla="*/ 48 h 240"/>
                <a:gd name="T6" fmla="*/ 672 w 672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2" h="240">
                  <a:moveTo>
                    <a:pt x="0" y="240"/>
                  </a:moveTo>
                  <a:cubicBezTo>
                    <a:pt x="108" y="232"/>
                    <a:pt x="216" y="224"/>
                    <a:pt x="288" y="192"/>
                  </a:cubicBezTo>
                  <a:cubicBezTo>
                    <a:pt x="360" y="160"/>
                    <a:pt x="368" y="80"/>
                    <a:pt x="432" y="48"/>
                  </a:cubicBezTo>
                  <a:cubicBezTo>
                    <a:pt x="496" y="16"/>
                    <a:pt x="584" y="8"/>
                    <a:pt x="672" y="0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18FF266E-D393-40C5-9ED6-E8ADB563DCD4}"/>
                </a:ext>
              </a:extLst>
            </p:cNvPr>
            <p:cNvSpPr/>
            <p:nvPr/>
          </p:nvSpPr>
          <p:spPr bwMode="auto">
            <a:xfrm>
              <a:off x="3879" y="2725"/>
              <a:ext cx="454" cy="1"/>
            </a:xfrm>
            <a:custGeom>
              <a:avLst/>
              <a:gdLst>
                <a:gd name="T0" fmla="*/ 0 w 432"/>
                <a:gd name="T1" fmla="*/ 0 h 1"/>
                <a:gd name="T2" fmla="*/ 432 w 432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32" h="1">
                  <a:moveTo>
                    <a:pt x="0" y="0"/>
                  </a:moveTo>
                  <a:cubicBezTo>
                    <a:pt x="0" y="0"/>
                    <a:pt x="216" y="0"/>
                    <a:pt x="432" y="0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ABF1CF7D-491B-4CE7-87FA-EFA203862534}"/>
                </a:ext>
              </a:extLst>
            </p:cNvPr>
            <p:cNvSpPr/>
            <p:nvPr/>
          </p:nvSpPr>
          <p:spPr bwMode="auto">
            <a:xfrm>
              <a:off x="4658" y="2328"/>
              <a:ext cx="637" cy="368"/>
            </a:xfrm>
            <a:custGeom>
              <a:avLst/>
              <a:gdLst>
                <a:gd name="T0" fmla="*/ 0 w 480"/>
                <a:gd name="T1" fmla="*/ 384 h 384"/>
                <a:gd name="T2" fmla="*/ 48 w 480"/>
                <a:gd name="T3" fmla="*/ 336 h 384"/>
                <a:gd name="T4" fmla="*/ 240 w 480"/>
                <a:gd name="T5" fmla="*/ 96 h 384"/>
                <a:gd name="T6" fmla="*/ 480 w 480"/>
                <a:gd name="T7" fmla="*/ 0 h 38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80" h="384">
                  <a:moveTo>
                    <a:pt x="0" y="384"/>
                  </a:moveTo>
                  <a:cubicBezTo>
                    <a:pt x="4" y="384"/>
                    <a:pt x="8" y="384"/>
                    <a:pt x="48" y="336"/>
                  </a:cubicBezTo>
                  <a:cubicBezTo>
                    <a:pt x="88" y="288"/>
                    <a:pt x="168" y="152"/>
                    <a:pt x="240" y="96"/>
                  </a:cubicBezTo>
                  <a:cubicBezTo>
                    <a:pt x="312" y="40"/>
                    <a:pt x="396" y="20"/>
                    <a:pt x="480" y="0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E7EB5C5-6331-4E8A-AD40-DCE9DFFC8332}"/>
                </a:ext>
              </a:extLst>
            </p:cNvPr>
            <p:cNvSpPr/>
            <p:nvPr/>
          </p:nvSpPr>
          <p:spPr bwMode="auto">
            <a:xfrm>
              <a:off x="3879" y="2928"/>
              <a:ext cx="496" cy="192"/>
            </a:xfrm>
            <a:custGeom>
              <a:avLst/>
              <a:gdLst>
                <a:gd name="T0" fmla="*/ 0 w 432"/>
                <a:gd name="T1" fmla="*/ 0 h 192"/>
                <a:gd name="T2" fmla="*/ 144 w 432"/>
                <a:gd name="T3" fmla="*/ 48 h 192"/>
                <a:gd name="T4" fmla="*/ 288 w 432"/>
                <a:gd name="T5" fmla="*/ 144 h 192"/>
                <a:gd name="T6" fmla="*/ 432 w 432"/>
                <a:gd name="T7" fmla="*/ 192 h 19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32" h="192">
                  <a:moveTo>
                    <a:pt x="0" y="0"/>
                  </a:moveTo>
                  <a:cubicBezTo>
                    <a:pt x="48" y="12"/>
                    <a:pt x="96" y="24"/>
                    <a:pt x="144" y="48"/>
                  </a:cubicBezTo>
                  <a:cubicBezTo>
                    <a:pt x="192" y="72"/>
                    <a:pt x="240" y="120"/>
                    <a:pt x="288" y="144"/>
                  </a:cubicBezTo>
                  <a:cubicBezTo>
                    <a:pt x="336" y="168"/>
                    <a:pt x="384" y="180"/>
                    <a:pt x="432" y="192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B0134E92-CC3E-40F7-BA90-CD2DFAA9E9DF}"/>
                </a:ext>
              </a:extLst>
            </p:cNvPr>
            <p:cNvSpPr/>
            <p:nvPr/>
          </p:nvSpPr>
          <p:spPr bwMode="auto">
            <a:xfrm>
              <a:off x="3888" y="3072"/>
              <a:ext cx="720" cy="384"/>
            </a:xfrm>
            <a:custGeom>
              <a:avLst/>
              <a:gdLst>
                <a:gd name="T0" fmla="*/ 0 w 720"/>
                <a:gd name="T1" fmla="*/ 0 h 384"/>
                <a:gd name="T2" fmla="*/ 240 w 720"/>
                <a:gd name="T3" fmla="*/ 48 h 384"/>
                <a:gd name="T4" fmla="*/ 528 w 720"/>
                <a:gd name="T5" fmla="*/ 288 h 384"/>
                <a:gd name="T6" fmla="*/ 720 w 720"/>
                <a:gd name="T7" fmla="*/ 384 h 38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20" h="384">
                  <a:moveTo>
                    <a:pt x="0" y="0"/>
                  </a:moveTo>
                  <a:cubicBezTo>
                    <a:pt x="76" y="0"/>
                    <a:pt x="152" y="0"/>
                    <a:pt x="240" y="48"/>
                  </a:cubicBezTo>
                  <a:cubicBezTo>
                    <a:pt x="328" y="96"/>
                    <a:pt x="448" y="232"/>
                    <a:pt x="528" y="288"/>
                  </a:cubicBezTo>
                  <a:cubicBezTo>
                    <a:pt x="608" y="344"/>
                    <a:pt x="664" y="364"/>
                    <a:pt x="720" y="384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2E8D9F50-9F2D-426E-815D-CEBD27BC5FE3}"/>
                </a:ext>
              </a:extLst>
            </p:cNvPr>
            <p:cNvSpPr/>
            <p:nvPr/>
          </p:nvSpPr>
          <p:spPr bwMode="auto">
            <a:xfrm>
              <a:off x="4821" y="2832"/>
              <a:ext cx="149" cy="508"/>
            </a:xfrm>
            <a:custGeom>
              <a:avLst/>
              <a:gdLst>
                <a:gd name="T0" fmla="*/ 0 w 56"/>
                <a:gd name="T1" fmla="*/ 672 h 672"/>
                <a:gd name="T2" fmla="*/ 48 w 56"/>
                <a:gd name="T3" fmla="*/ 432 h 672"/>
                <a:gd name="T4" fmla="*/ 48 w 56"/>
                <a:gd name="T5" fmla="*/ 0 h 67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6" h="672">
                  <a:moveTo>
                    <a:pt x="0" y="672"/>
                  </a:moveTo>
                  <a:cubicBezTo>
                    <a:pt x="20" y="608"/>
                    <a:pt x="40" y="544"/>
                    <a:pt x="48" y="432"/>
                  </a:cubicBezTo>
                  <a:cubicBezTo>
                    <a:pt x="56" y="320"/>
                    <a:pt x="52" y="160"/>
                    <a:pt x="48" y="0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Line 33">
              <a:extLst>
                <a:ext uri="{FF2B5EF4-FFF2-40B4-BE49-F238E27FC236}">
                  <a16:creationId xmlns:a16="http://schemas.microsoft.com/office/drawing/2014/main" id="{91D8C794-BF61-46D3-8E5E-657308E81E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3" y="2723"/>
              <a:ext cx="192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CD8CB0A0-70A7-46D8-9B20-1CAEBC453B81}"/>
                </a:ext>
              </a:extLst>
            </p:cNvPr>
            <p:cNvSpPr/>
            <p:nvPr/>
          </p:nvSpPr>
          <p:spPr bwMode="auto">
            <a:xfrm>
              <a:off x="3888" y="3264"/>
              <a:ext cx="258" cy="240"/>
            </a:xfrm>
            <a:custGeom>
              <a:avLst/>
              <a:gdLst>
                <a:gd name="T0" fmla="*/ 0 w 288"/>
                <a:gd name="T1" fmla="*/ 0 h 240"/>
                <a:gd name="T2" fmla="*/ 144 w 288"/>
                <a:gd name="T3" fmla="*/ 48 h 240"/>
                <a:gd name="T4" fmla="*/ 192 w 288"/>
                <a:gd name="T5" fmla="*/ 192 h 240"/>
                <a:gd name="T6" fmla="*/ 288 w 288"/>
                <a:gd name="T7" fmla="*/ 240 h 2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8" h="240">
                  <a:moveTo>
                    <a:pt x="0" y="0"/>
                  </a:moveTo>
                  <a:cubicBezTo>
                    <a:pt x="56" y="8"/>
                    <a:pt x="112" y="16"/>
                    <a:pt x="144" y="48"/>
                  </a:cubicBezTo>
                  <a:cubicBezTo>
                    <a:pt x="176" y="80"/>
                    <a:pt x="168" y="160"/>
                    <a:pt x="192" y="192"/>
                  </a:cubicBezTo>
                  <a:cubicBezTo>
                    <a:pt x="216" y="224"/>
                    <a:pt x="252" y="232"/>
                    <a:pt x="288" y="240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6874DDB1-6C93-4807-B092-9A9ED04B5B60}"/>
                </a:ext>
              </a:extLst>
            </p:cNvPr>
            <p:cNvSpPr/>
            <p:nvPr/>
          </p:nvSpPr>
          <p:spPr bwMode="auto">
            <a:xfrm>
              <a:off x="4486" y="3491"/>
              <a:ext cx="128" cy="384"/>
            </a:xfrm>
            <a:custGeom>
              <a:avLst/>
              <a:gdLst>
                <a:gd name="T0" fmla="*/ 0 w 96"/>
                <a:gd name="T1" fmla="*/ 0 h 384"/>
                <a:gd name="T2" fmla="*/ 48 w 96"/>
                <a:gd name="T3" fmla="*/ 96 h 384"/>
                <a:gd name="T4" fmla="*/ 48 w 96"/>
                <a:gd name="T5" fmla="*/ 288 h 384"/>
                <a:gd name="T6" fmla="*/ 96 w 96"/>
                <a:gd name="T7" fmla="*/ 384 h 38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6" h="384">
                  <a:moveTo>
                    <a:pt x="0" y="0"/>
                  </a:moveTo>
                  <a:cubicBezTo>
                    <a:pt x="20" y="24"/>
                    <a:pt x="40" y="48"/>
                    <a:pt x="48" y="96"/>
                  </a:cubicBezTo>
                  <a:cubicBezTo>
                    <a:pt x="56" y="144"/>
                    <a:pt x="40" y="240"/>
                    <a:pt x="48" y="288"/>
                  </a:cubicBezTo>
                  <a:cubicBezTo>
                    <a:pt x="56" y="336"/>
                    <a:pt x="76" y="360"/>
                    <a:pt x="96" y="384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30BCC48B-5C53-4CFF-85B2-796265019E69}"/>
                </a:ext>
              </a:extLst>
            </p:cNvPr>
            <p:cNvSpPr/>
            <p:nvPr/>
          </p:nvSpPr>
          <p:spPr bwMode="auto">
            <a:xfrm>
              <a:off x="3888" y="3456"/>
              <a:ext cx="264" cy="432"/>
            </a:xfrm>
            <a:custGeom>
              <a:avLst/>
              <a:gdLst>
                <a:gd name="T0" fmla="*/ 0 w 288"/>
                <a:gd name="T1" fmla="*/ 0 h 432"/>
                <a:gd name="T2" fmla="*/ 96 w 288"/>
                <a:gd name="T3" fmla="*/ 144 h 432"/>
                <a:gd name="T4" fmla="*/ 144 w 288"/>
                <a:gd name="T5" fmla="*/ 336 h 432"/>
                <a:gd name="T6" fmla="*/ 288 w 288"/>
                <a:gd name="T7" fmla="*/ 432 h 4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8" h="432">
                  <a:moveTo>
                    <a:pt x="0" y="0"/>
                  </a:moveTo>
                  <a:cubicBezTo>
                    <a:pt x="36" y="44"/>
                    <a:pt x="72" y="88"/>
                    <a:pt x="96" y="144"/>
                  </a:cubicBezTo>
                  <a:cubicBezTo>
                    <a:pt x="120" y="200"/>
                    <a:pt x="112" y="288"/>
                    <a:pt x="144" y="336"/>
                  </a:cubicBezTo>
                  <a:cubicBezTo>
                    <a:pt x="176" y="384"/>
                    <a:pt x="232" y="408"/>
                    <a:pt x="288" y="432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3AE21258-BB80-453A-AD5D-795BA54ED6CE}"/>
                </a:ext>
              </a:extLst>
            </p:cNvPr>
            <p:cNvSpPr/>
            <p:nvPr/>
          </p:nvSpPr>
          <p:spPr bwMode="auto">
            <a:xfrm>
              <a:off x="4482" y="3216"/>
              <a:ext cx="809" cy="672"/>
            </a:xfrm>
            <a:custGeom>
              <a:avLst/>
              <a:gdLst>
                <a:gd name="T0" fmla="*/ 0 w 768"/>
                <a:gd name="T1" fmla="*/ 672 h 672"/>
                <a:gd name="T2" fmla="*/ 96 w 768"/>
                <a:gd name="T3" fmla="*/ 528 h 672"/>
                <a:gd name="T4" fmla="*/ 528 w 768"/>
                <a:gd name="T5" fmla="*/ 384 h 672"/>
                <a:gd name="T6" fmla="*/ 768 w 768"/>
                <a:gd name="T7" fmla="*/ 0 h 67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68" h="672">
                  <a:moveTo>
                    <a:pt x="0" y="672"/>
                  </a:moveTo>
                  <a:cubicBezTo>
                    <a:pt x="4" y="624"/>
                    <a:pt x="8" y="576"/>
                    <a:pt x="96" y="528"/>
                  </a:cubicBezTo>
                  <a:cubicBezTo>
                    <a:pt x="184" y="480"/>
                    <a:pt x="416" y="472"/>
                    <a:pt x="528" y="384"/>
                  </a:cubicBezTo>
                  <a:cubicBezTo>
                    <a:pt x="640" y="296"/>
                    <a:pt x="704" y="148"/>
                    <a:pt x="768" y="0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0019605"/>
      </p:ext>
    </p:extLst>
  </p:cSld>
  <p:clrMapOvr>
    <a:masterClrMapping/>
  </p:clrMapOvr>
  <p:transition spd="med" advClick="0">
    <p:split orient="vert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1"/>
          <p:cNvSpPr>
            <a:spLocks noGrp="1"/>
          </p:cNvSpPr>
          <p:nvPr>
            <p:ph type="title" idx="4294967295"/>
          </p:nvPr>
        </p:nvSpPr>
        <p:spPr>
          <a:xfrm>
            <a:off x="756000" y="108000"/>
            <a:ext cx="6781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练习：生成</a:t>
            </a:r>
            <a:r>
              <a:rPr lang="zh-CN" altLang="en-US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条件模式</a:t>
            </a:r>
          </a:p>
        </p:txBody>
      </p:sp>
      <p:sp>
        <p:nvSpPr>
          <p:cNvPr id="43" name="Rectangle 2"/>
          <p:cNvSpPr txBox="1">
            <a:spLocks noChangeArrowheads="1"/>
          </p:cNvSpPr>
          <p:nvPr/>
        </p:nvSpPr>
        <p:spPr bwMode="gray">
          <a:xfrm>
            <a:off x="252000" y="756000"/>
            <a:ext cx="8640000" cy="18427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360000" indent="-3600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  <a:defRPr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  <a:lvl2pPr marL="817200" lvl="1" indent="-3600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  <a:defRPr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>
                <a:sym typeface="Times New Roman" panose="02020603050405020304" pitchFamily="18" charset="0"/>
              </a:rPr>
              <a:t>从</a:t>
            </a:r>
            <a:r>
              <a:rPr lang="en-US" altLang="zh-CN" dirty="0">
                <a:sym typeface="Times New Roman" panose="02020603050405020304" pitchFamily="18" charset="0"/>
              </a:rPr>
              <a:t>FP-tree</a:t>
            </a:r>
            <a:r>
              <a:rPr lang="zh-CN" altLang="en-US" dirty="0">
                <a:sym typeface="Times New Roman" panose="02020603050405020304" pitchFamily="18" charset="0"/>
              </a:rPr>
              <a:t>的头表开始</a:t>
            </a:r>
          </a:p>
          <a:p>
            <a:r>
              <a:rPr lang="zh-CN" altLang="en-US" dirty="0">
                <a:sym typeface="Times New Roman" panose="02020603050405020304" pitchFamily="18" charset="0"/>
              </a:rPr>
              <a:t>按照每个频繁项的连接遍历 </a:t>
            </a:r>
            <a:r>
              <a:rPr lang="en-US" altLang="zh-CN" dirty="0">
                <a:sym typeface="Times New Roman" panose="02020603050405020304" pitchFamily="18" charset="0"/>
              </a:rPr>
              <a:t>FP-tree</a:t>
            </a:r>
          </a:p>
          <a:p>
            <a:r>
              <a:rPr lang="zh-CN" altLang="en-US" dirty="0">
                <a:sym typeface="Times New Roman" panose="02020603050405020304" pitchFamily="18" charset="0"/>
              </a:rPr>
              <a:t>列出能够到达此项的所有前缀路径，得到条件模式基</a:t>
            </a:r>
          </a:p>
        </p:txBody>
      </p:sp>
      <p:sp>
        <p:nvSpPr>
          <p:cNvPr id="44" name="Rectangle 3"/>
          <p:cNvSpPr>
            <a:spLocks noChangeArrowheads="1"/>
          </p:cNvSpPr>
          <p:nvPr/>
        </p:nvSpPr>
        <p:spPr bwMode="auto">
          <a:xfrm>
            <a:off x="467322" y="3073019"/>
            <a:ext cx="3146425" cy="19389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FF67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kumimoji="0"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条件模式库</a:t>
            </a:r>
          </a:p>
          <a:p>
            <a:r>
              <a:rPr kumimoji="0" lang="en-US" altLang="zh-CN" sz="2000" b="1" i="1" u="sng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item	cond. pattern base</a:t>
            </a:r>
          </a:p>
          <a:p>
            <a:r>
              <a:rPr kumimoji="0"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	f</a:t>
            </a:r>
            <a:r>
              <a:rPr kumimoji="0" lang="zh-CN" altLang="en-US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3</a:t>
            </a:r>
            <a:endParaRPr kumimoji="0" lang="en-US" altLang="zh-CN" sz="2000" i="1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r>
              <a:rPr kumimoji="0"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	fc</a:t>
            </a:r>
            <a:r>
              <a:rPr kumimoji="0" lang="zh-CN" altLang="en-US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3</a:t>
            </a:r>
            <a:endParaRPr kumimoji="0" lang="en-US" altLang="zh-CN" sz="2000" i="1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r>
              <a:rPr kumimoji="0"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	fca</a:t>
            </a:r>
            <a:r>
              <a:rPr kumimoji="0" lang="zh-CN" altLang="en-US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1, f</a:t>
            </a:r>
            <a:r>
              <a:rPr kumimoji="0" lang="zh-CN" altLang="en-US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1, c</a:t>
            </a:r>
            <a:r>
              <a:rPr kumimoji="0" lang="zh-CN" altLang="en-US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kumimoji="0"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endParaRPr kumimoji="0" lang="en-US" altLang="zh-CN" sz="2000" i="1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r>
              <a:rPr kumimoji="0"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m</a:t>
            </a:r>
            <a:r>
              <a:rPr kumimoji="0" lang="en-US" altLang="zh-CN" sz="2000" i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	fca</a:t>
            </a:r>
            <a:r>
              <a:rPr kumimoji="0" lang="zh-CN" altLang="en-US" sz="2000" i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kumimoji="0" lang="en-US" altLang="zh-CN" sz="2000" i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2, fcab</a:t>
            </a:r>
            <a:r>
              <a:rPr kumimoji="0" lang="zh-CN" altLang="en-US" sz="2000" i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kumimoji="0" lang="en-US" altLang="zh-CN" sz="2000" i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endParaRPr kumimoji="0" lang="en-US" altLang="zh-CN" sz="2000" i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grpSp>
        <p:nvGrpSpPr>
          <p:cNvPr id="41" name="Group 2">
            <a:extLst>
              <a:ext uri="{FF2B5EF4-FFF2-40B4-BE49-F238E27FC236}">
                <a16:creationId xmlns:a16="http://schemas.microsoft.com/office/drawing/2014/main" id="{1746FCA6-629C-4192-ACC7-20E2BF05D864}"/>
              </a:ext>
            </a:extLst>
          </p:cNvPr>
          <p:cNvGrpSpPr/>
          <p:nvPr/>
        </p:nvGrpSpPr>
        <p:grpSpPr bwMode="auto">
          <a:xfrm>
            <a:off x="3995936" y="3212976"/>
            <a:ext cx="4976817" cy="3525839"/>
            <a:chOff x="2493" y="1772"/>
            <a:chExt cx="3135" cy="2226"/>
          </a:xfrm>
        </p:grpSpPr>
        <p:sp>
          <p:nvSpPr>
            <p:cNvPr id="81" name="Text Box 3">
              <a:extLst>
                <a:ext uri="{FF2B5EF4-FFF2-40B4-BE49-F238E27FC236}">
                  <a16:creationId xmlns:a16="http://schemas.microsoft.com/office/drawing/2014/main" id="{667FD88A-DC77-47F1-B766-E540E06028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3" y="1772"/>
              <a:ext cx="278" cy="259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>
                  <a:latin typeface="+mn-lt"/>
                </a:rPr>
                <a:t>{}</a:t>
              </a:r>
            </a:p>
          </p:txBody>
        </p:sp>
        <p:sp>
          <p:nvSpPr>
            <p:cNvPr id="82" name="Text Box 4">
              <a:extLst>
                <a:ext uri="{FF2B5EF4-FFF2-40B4-BE49-F238E27FC236}">
                  <a16:creationId xmlns:a16="http://schemas.microsoft.com/office/drawing/2014/main" id="{EACE5B1F-4FAB-4E13-8148-8795D4F570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2" y="2205"/>
              <a:ext cx="301" cy="259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f:4</a:t>
              </a:r>
            </a:p>
          </p:txBody>
        </p:sp>
        <p:sp>
          <p:nvSpPr>
            <p:cNvPr id="83" name="Text Box 5">
              <a:extLst>
                <a:ext uri="{FF2B5EF4-FFF2-40B4-BE49-F238E27FC236}">
                  <a16:creationId xmlns:a16="http://schemas.microsoft.com/office/drawing/2014/main" id="{E131D01D-8D56-4737-B666-E81EB849E7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5" y="2205"/>
              <a:ext cx="328" cy="259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c:1</a:t>
              </a:r>
            </a:p>
          </p:txBody>
        </p:sp>
        <p:sp>
          <p:nvSpPr>
            <p:cNvPr id="84" name="Text Box 6">
              <a:extLst>
                <a:ext uri="{FF2B5EF4-FFF2-40B4-BE49-F238E27FC236}">
                  <a16:creationId xmlns:a16="http://schemas.microsoft.com/office/drawing/2014/main" id="{FE284028-D76B-4A14-AFD1-E44752CD34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1" y="2588"/>
              <a:ext cx="337" cy="26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b:1</a:t>
              </a:r>
            </a:p>
          </p:txBody>
        </p:sp>
        <p:sp>
          <p:nvSpPr>
            <p:cNvPr id="85" name="Text Box 7">
              <a:extLst>
                <a:ext uri="{FF2B5EF4-FFF2-40B4-BE49-F238E27FC236}">
                  <a16:creationId xmlns:a16="http://schemas.microsoft.com/office/drawing/2014/main" id="{72067C5B-BB54-4561-A693-441336ADA8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1" y="2971"/>
              <a:ext cx="337" cy="26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p:1</a:t>
              </a:r>
            </a:p>
          </p:txBody>
        </p:sp>
        <p:cxnSp>
          <p:nvCxnSpPr>
            <p:cNvPr id="86" name="AutoShape 8">
              <a:extLst>
                <a:ext uri="{FF2B5EF4-FFF2-40B4-BE49-F238E27FC236}">
                  <a16:creationId xmlns:a16="http://schemas.microsoft.com/office/drawing/2014/main" id="{DEBCB37A-CF10-4F32-BE81-5E68A5547C46}"/>
                </a:ext>
              </a:extLst>
            </p:cNvPr>
            <p:cNvCxnSpPr>
              <a:cxnSpLocks noChangeShapeType="1"/>
              <a:stCxn id="83" idx="2"/>
              <a:endCxn id="84" idx="0"/>
            </p:cNvCxnSpPr>
            <p:nvPr/>
          </p:nvCxnSpPr>
          <p:spPr bwMode="auto">
            <a:xfrm>
              <a:off x="5459" y="2464"/>
              <a:ext cx="1" cy="12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7" name="AutoShape 9">
              <a:extLst>
                <a:ext uri="{FF2B5EF4-FFF2-40B4-BE49-F238E27FC236}">
                  <a16:creationId xmlns:a16="http://schemas.microsoft.com/office/drawing/2014/main" id="{2BAD1E85-A594-4042-A22F-B37F7EAF6ADC}"/>
                </a:ext>
              </a:extLst>
            </p:cNvPr>
            <p:cNvCxnSpPr>
              <a:cxnSpLocks noChangeShapeType="1"/>
              <a:stCxn id="84" idx="2"/>
              <a:endCxn id="85" idx="0"/>
            </p:cNvCxnSpPr>
            <p:nvPr/>
          </p:nvCxnSpPr>
          <p:spPr bwMode="auto">
            <a:xfrm>
              <a:off x="5459" y="2848"/>
              <a:ext cx="0" cy="123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8" name="AutoShape 10">
              <a:extLst>
                <a:ext uri="{FF2B5EF4-FFF2-40B4-BE49-F238E27FC236}">
                  <a16:creationId xmlns:a16="http://schemas.microsoft.com/office/drawing/2014/main" id="{24F08B27-038E-4DC1-B704-CA21B744CAFC}"/>
                </a:ext>
              </a:extLst>
            </p:cNvPr>
            <p:cNvCxnSpPr>
              <a:cxnSpLocks noChangeShapeType="1"/>
              <a:stCxn id="81" idx="2"/>
              <a:endCxn id="83" idx="0"/>
            </p:cNvCxnSpPr>
            <p:nvPr/>
          </p:nvCxnSpPr>
          <p:spPr bwMode="auto">
            <a:xfrm>
              <a:off x="5052" y="2031"/>
              <a:ext cx="407" cy="17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9" name="AutoShape 11">
              <a:extLst>
                <a:ext uri="{FF2B5EF4-FFF2-40B4-BE49-F238E27FC236}">
                  <a16:creationId xmlns:a16="http://schemas.microsoft.com/office/drawing/2014/main" id="{FAA6229B-E7B5-46FE-8FA3-BC875C6354F4}"/>
                </a:ext>
              </a:extLst>
            </p:cNvPr>
            <p:cNvCxnSpPr>
              <a:cxnSpLocks noChangeShapeType="1"/>
              <a:stCxn id="81" idx="2"/>
              <a:endCxn id="82" idx="0"/>
            </p:cNvCxnSpPr>
            <p:nvPr/>
          </p:nvCxnSpPr>
          <p:spPr bwMode="auto">
            <a:xfrm flipH="1">
              <a:off x="4712" y="2031"/>
              <a:ext cx="340" cy="17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90" name="Text Box 12">
              <a:extLst>
                <a:ext uri="{FF2B5EF4-FFF2-40B4-BE49-F238E27FC236}">
                  <a16:creationId xmlns:a16="http://schemas.microsoft.com/office/drawing/2014/main" id="{D9C40B81-4300-4F88-A412-AEB134C9EE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6" y="2588"/>
              <a:ext cx="337" cy="26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b:1</a:t>
              </a:r>
            </a:p>
          </p:txBody>
        </p:sp>
        <p:sp>
          <p:nvSpPr>
            <p:cNvPr id="91" name="Text Box 13">
              <a:extLst>
                <a:ext uri="{FF2B5EF4-FFF2-40B4-BE49-F238E27FC236}">
                  <a16:creationId xmlns:a16="http://schemas.microsoft.com/office/drawing/2014/main" id="{AFB03070-65FB-4C42-8666-F842F088B2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0" y="2588"/>
              <a:ext cx="328" cy="26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c:3</a:t>
              </a:r>
            </a:p>
          </p:txBody>
        </p:sp>
        <p:cxnSp>
          <p:nvCxnSpPr>
            <p:cNvPr id="92" name="AutoShape 14">
              <a:extLst>
                <a:ext uri="{FF2B5EF4-FFF2-40B4-BE49-F238E27FC236}">
                  <a16:creationId xmlns:a16="http://schemas.microsoft.com/office/drawing/2014/main" id="{383C9523-E4CF-4204-97A2-532A41D1AC80}"/>
                </a:ext>
              </a:extLst>
            </p:cNvPr>
            <p:cNvCxnSpPr>
              <a:cxnSpLocks noChangeShapeType="1"/>
              <a:stCxn id="82" idx="2"/>
              <a:endCxn id="91" idx="0"/>
            </p:cNvCxnSpPr>
            <p:nvPr/>
          </p:nvCxnSpPr>
          <p:spPr bwMode="auto">
            <a:xfrm flipH="1">
              <a:off x="4504" y="2464"/>
              <a:ext cx="208" cy="12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93" name="AutoShape 15">
              <a:extLst>
                <a:ext uri="{FF2B5EF4-FFF2-40B4-BE49-F238E27FC236}">
                  <a16:creationId xmlns:a16="http://schemas.microsoft.com/office/drawing/2014/main" id="{E2CF1C73-79C1-4622-8977-884F6311E40D}"/>
                </a:ext>
              </a:extLst>
            </p:cNvPr>
            <p:cNvCxnSpPr>
              <a:cxnSpLocks noChangeShapeType="1"/>
              <a:stCxn id="82" idx="2"/>
            </p:cNvCxnSpPr>
            <p:nvPr/>
          </p:nvCxnSpPr>
          <p:spPr bwMode="auto">
            <a:xfrm>
              <a:off x="4712" y="2464"/>
              <a:ext cx="276" cy="12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94" name="Text Box 16">
              <a:extLst>
                <a:ext uri="{FF2B5EF4-FFF2-40B4-BE49-F238E27FC236}">
                  <a16:creationId xmlns:a16="http://schemas.microsoft.com/office/drawing/2014/main" id="{828895D3-CA30-4FF4-8E8D-9F38B9148E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0" y="2971"/>
              <a:ext cx="337" cy="26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a:3</a:t>
              </a:r>
            </a:p>
          </p:txBody>
        </p:sp>
        <p:sp>
          <p:nvSpPr>
            <p:cNvPr id="95" name="Text Box 17">
              <a:extLst>
                <a:ext uri="{FF2B5EF4-FFF2-40B4-BE49-F238E27FC236}">
                  <a16:creationId xmlns:a16="http://schemas.microsoft.com/office/drawing/2014/main" id="{C1AA0AB8-64E8-47FC-9D5B-30ACC48E9A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10" y="3356"/>
              <a:ext cx="337" cy="26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b:1</a:t>
              </a:r>
            </a:p>
          </p:txBody>
        </p:sp>
        <p:sp>
          <p:nvSpPr>
            <p:cNvPr id="96" name="Text Box 18">
              <a:extLst>
                <a:ext uri="{FF2B5EF4-FFF2-40B4-BE49-F238E27FC236}">
                  <a16:creationId xmlns:a16="http://schemas.microsoft.com/office/drawing/2014/main" id="{C2426B5A-9CF6-42F8-8C45-B0E384B41E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0" y="3356"/>
              <a:ext cx="373" cy="26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m:2</a:t>
              </a:r>
            </a:p>
          </p:txBody>
        </p:sp>
        <p:sp>
          <p:nvSpPr>
            <p:cNvPr id="97" name="Text Box 19">
              <a:extLst>
                <a:ext uri="{FF2B5EF4-FFF2-40B4-BE49-F238E27FC236}">
                  <a16:creationId xmlns:a16="http://schemas.microsoft.com/office/drawing/2014/main" id="{1812C24C-B47F-4FD2-A6C6-06603D6FDC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8" y="3739"/>
              <a:ext cx="337" cy="259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p:2</a:t>
              </a:r>
            </a:p>
          </p:txBody>
        </p:sp>
        <p:cxnSp>
          <p:nvCxnSpPr>
            <p:cNvPr id="98" name="AutoShape 20">
              <a:extLst>
                <a:ext uri="{FF2B5EF4-FFF2-40B4-BE49-F238E27FC236}">
                  <a16:creationId xmlns:a16="http://schemas.microsoft.com/office/drawing/2014/main" id="{FFC09A6F-9952-4AE8-A1DB-4B6BEB22F868}"/>
                </a:ext>
              </a:extLst>
            </p:cNvPr>
            <p:cNvCxnSpPr>
              <a:cxnSpLocks noChangeShapeType="1"/>
              <a:stCxn id="91" idx="2"/>
              <a:endCxn id="94" idx="0"/>
            </p:cNvCxnSpPr>
            <p:nvPr/>
          </p:nvCxnSpPr>
          <p:spPr bwMode="auto">
            <a:xfrm>
              <a:off x="4504" y="2848"/>
              <a:ext cx="35" cy="123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99" name="AutoShape 21">
              <a:extLst>
                <a:ext uri="{FF2B5EF4-FFF2-40B4-BE49-F238E27FC236}">
                  <a16:creationId xmlns:a16="http://schemas.microsoft.com/office/drawing/2014/main" id="{F6E59E3E-04BD-42FE-A40D-1E2A91B2991B}"/>
                </a:ext>
              </a:extLst>
            </p:cNvPr>
            <p:cNvCxnSpPr>
              <a:cxnSpLocks noChangeShapeType="1"/>
              <a:stCxn id="94" idx="2"/>
              <a:endCxn id="96" idx="0"/>
            </p:cNvCxnSpPr>
            <p:nvPr/>
          </p:nvCxnSpPr>
          <p:spPr bwMode="auto">
            <a:xfrm flipH="1">
              <a:off x="4317" y="3231"/>
              <a:ext cx="222" cy="125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00" name="AutoShape 22">
              <a:extLst>
                <a:ext uri="{FF2B5EF4-FFF2-40B4-BE49-F238E27FC236}">
                  <a16:creationId xmlns:a16="http://schemas.microsoft.com/office/drawing/2014/main" id="{AF7933A2-8F47-40B5-8E07-8E239BD49831}"/>
                </a:ext>
              </a:extLst>
            </p:cNvPr>
            <p:cNvCxnSpPr>
              <a:cxnSpLocks noChangeShapeType="1"/>
              <a:stCxn id="94" idx="2"/>
              <a:endCxn id="95" idx="0"/>
            </p:cNvCxnSpPr>
            <p:nvPr/>
          </p:nvCxnSpPr>
          <p:spPr bwMode="auto">
            <a:xfrm>
              <a:off x="4538" y="3231"/>
              <a:ext cx="240" cy="125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01" name="AutoShape 23">
              <a:extLst>
                <a:ext uri="{FF2B5EF4-FFF2-40B4-BE49-F238E27FC236}">
                  <a16:creationId xmlns:a16="http://schemas.microsoft.com/office/drawing/2014/main" id="{2EE02912-C004-40F6-818B-0608F8A1A773}"/>
                </a:ext>
              </a:extLst>
            </p:cNvPr>
            <p:cNvCxnSpPr>
              <a:cxnSpLocks noChangeShapeType="1"/>
              <a:stCxn id="96" idx="2"/>
              <a:endCxn id="97" idx="0"/>
            </p:cNvCxnSpPr>
            <p:nvPr/>
          </p:nvCxnSpPr>
          <p:spPr bwMode="auto">
            <a:xfrm>
              <a:off x="4317" y="3610"/>
              <a:ext cx="0" cy="13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02" name="Text Box 24">
              <a:extLst>
                <a:ext uri="{FF2B5EF4-FFF2-40B4-BE49-F238E27FC236}">
                  <a16:creationId xmlns:a16="http://schemas.microsoft.com/office/drawing/2014/main" id="{531B683F-B5D1-4262-90FD-724E93F77B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2" y="3739"/>
              <a:ext cx="373" cy="259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m:1</a:t>
              </a:r>
            </a:p>
          </p:txBody>
        </p:sp>
        <p:cxnSp>
          <p:nvCxnSpPr>
            <p:cNvPr id="103" name="AutoShape 25">
              <a:extLst>
                <a:ext uri="{FF2B5EF4-FFF2-40B4-BE49-F238E27FC236}">
                  <a16:creationId xmlns:a16="http://schemas.microsoft.com/office/drawing/2014/main" id="{B7B70CB8-16C7-485C-931B-C719453FA7B6}"/>
                </a:ext>
              </a:extLst>
            </p:cNvPr>
            <p:cNvCxnSpPr>
              <a:cxnSpLocks noChangeShapeType="1"/>
              <a:stCxn id="95" idx="2"/>
              <a:endCxn id="102" idx="0"/>
            </p:cNvCxnSpPr>
            <p:nvPr/>
          </p:nvCxnSpPr>
          <p:spPr bwMode="auto">
            <a:xfrm>
              <a:off x="4779" y="3616"/>
              <a:ext cx="0" cy="123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04" name="Text Box 26">
              <a:extLst>
                <a:ext uri="{FF2B5EF4-FFF2-40B4-BE49-F238E27FC236}">
                  <a16:creationId xmlns:a16="http://schemas.microsoft.com/office/drawing/2014/main" id="{3623CA94-14E4-4C8E-A87B-A7B1022C8F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3" y="2108"/>
              <a:ext cx="1609" cy="14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0070C0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kumimoji="0" lang="zh-CN" altLang="en-US" sz="2000" b="1">
                  <a:latin typeface="+mn-ea"/>
                  <a:ea typeface="+mn-ea"/>
                </a:rPr>
                <a:t>头表</a:t>
              </a:r>
              <a:endParaRPr kumimoji="0" lang="zh-CN" altLang="en-US" sz="2000" b="1">
                <a:latin typeface="+mn-lt"/>
              </a:endParaRPr>
            </a:p>
            <a:p>
              <a:pPr>
                <a:lnSpc>
                  <a:spcPct val="90000"/>
                </a:lnSpc>
              </a:pPr>
              <a:r>
                <a:rPr kumimoji="0" lang="en-US" altLang="zh-CN" sz="2000" b="1" i="1" u="sng">
                  <a:latin typeface="+mn-lt"/>
                </a:rPr>
                <a:t>Item  frequency  head </a:t>
              </a:r>
            </a:p>
            <a:p>
              <a:pPr>
                <a:lnSpc>
                  <a:spcPct val="90000"/>
                </a:lnSpc>
              </a:pPr>
              <a:r>
                <a:rPr kumimoji="0" lang="en-US" altLang="zh-CN" sz="2000" i="1">
                  <a:latin typeface="+mn-lt"/>
                </a:rPr>
                <a:t> f	4</a:t>
              </a:r>
            </a:p>
            <a:p>
              <a:pPr>
                <a:lnSpc>
                  <a:spcPct val="90000"/>
                </a:lnSpc>
              </a:pPr>
              <a:r>
                <a:rPr kumimoji="0" lang="en-US" altLang="zh-CN" sz="2000" i="1">
                  <a:latin typeface="+mn-lt"/>
                </a:rPr>
                <a:t>c	4</a:t>
              </a:r>
            </a:p>
            <a:p>
              <a:pPr>
                <a:lnSpc>
                  <a:spcPct val="90000"/>
                </a:lnSpc>
              </a:pPr>
              <a:r>
                <a:rPr kumimoji="0" lang="en-US" altLang="zh-CN" sz="2000" i="1">
                  <a:latin typeface="+mn-lt"/>
                </a:rPr>
                <a:t>a	3</a:t>
              </a:r>
            </a:p>
            <a:p>
              <a:pPr>
                <a:lnSpc>
                  <a:spcPct val="90000"/>
                </a:lnSpc>
              </a:pPr>
              <a:r>
                <a:rPr kumimoji="0" lang="en-US" altLang="zh-CN" sz="2000" i="1">
                  <a:latin typeface="+mn-lt"/>
                </a:rPr>
                <a:t>b	3</a:t>
              </a:r>
            </a:p>
            <a:p>
              <a:pPr>
                <a:lnSpc>
                  <a:spcPct val="90000"/>
                </a:lnSpc>
              </a:pPr>
              <a:r>
                <a:rPr kumimoji="0" lang="en-US" altLang="zh-CN" sz="2000" i="1">
                  <a:latin typeface="+mn-lt"/>
                </a:rPr>
                <a:t>m	3</a:t>
              </a:r>
            </a:p>
            <a:p>
              <a:pPr>
                <a:lnSpc>
                  <a:spcPct val="90000"/>
                </a:lnSpc>
              </a:pPr>
              <a:r>
                <a:rPr kumimoji="0" lang="en-US" altLang="zh-CN" sz="2000" i="1">
                  <a:latin typeface="+mn-lt"/>
                </a:rPr>
                <a:t>p	3</a:t>
              </a:r>
              <a:endParaRPr kumimoji="0" lang="en-US" altLang="zh-CN" sz="2000">
                <a:latin typeface="+mn-lt"/>
              </a:endParaRPr>
            </a:p>
          </p:txBody>
        </p:sp>
        <p:sp>
          <p:nvSpPr>
            <p:cNvPr id="105" name="Freeform 27">
              <a:extLst>
                <a:ext uri="{FF2B5EF4-FFF2-40B4-BE49-F238E27FC236}">
                  <a16:creationId xmlns:a16="http://schemas.microsoft.com/office/drawing/2014/main" id="{C2730A2A-44B4-4023-928E-E36450D35BEF}"/>
                </a:ext>
              </a:extLst>
            </p:cNvPr>
            <p:cNvSpPr/>
            <p:nvPr/>
          </p:nvSpPr>
          <p:spPr bwMode="auto">
            <a:xfrm>
              <a:off x="3879" y="2341"/>
              <a:ext cx="672" cy="240"/>
            </a:xfrm>
            <a:custGeom>
              <a:avLst/>
              <a:gdLst>
                <a:gd name="T0" fmla="*/ 0 w 672"/>
                <a:gd name="T1" fmla="*/ 240 h 240"/>
                <a:gd name="T2" fmla="*/ 288 w 672"/>
                <a:gd name="T3" fmla="*/ 192 h 240"/>
                <a:gd name="T4" fmla="*/ 432 w 672"/>
                <a:gd name="T5" fmla="*/ 48 h 240"/>
                <a:gd name="T6" fmla="*/ 672 w 672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2" h="240">
                  <a:moveTo>
                    <a:pt x="0" y="240"/>
                  </a:moveTo>
                  <a:cubicBezTo>
                    <a:pt x="108" y="232"/>
                    <a:pt x="216" y="224"/>
                    <a:pt x="288" y="192"/>
                  </a:cubicBezTo>
                  <a:cubicBezTo>
                    <a:pt x="360" y="160"/>
                    <a:pt x="368" y="80"/>
                    <a:pt x="432" y="48"/>
                  </a:cubicBezTo>
                  <a:cubicBezTo>
                    <a:pt x="496" y="16"/>
                    <a:pt x="584" y="8"/>
                    <a:pt x="672" y="0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6" name="Freeform 28">
              <a:extLst>
                <a:ext uri="{FF2B5EF4-FFF2-40B4-BE49-F238E27FC236}">
                  <a16:creationId xmlns:a16="http://schemas.microsoft.com/office/drawing/2014/main" id="{9B263661-27F7-4399-8ABF-E82E4DBAD04E}"/>
                </a:ext>
              </a:extLst>
            </p:cNvPr>
            <p:cNvSpPr/>
            <p:nvPr/>
          </p:nvSpPr>
          <p:spPr bwMode="auto">
            <a:xfrm>
              <a:off x="3879" y="2725"/>
              <a:ext cx="454" cy="1"/>
            </a:xfrm>
            <a:custGeom>
              <a:avLst/>
              <a:gdLst>
                <a:gd name="T0" fmla="*/ 0 w 432"/>
                <a:gd name="T1" fmla="*/ 0 h 1"/>
                <a:gd name="T2" fmla="*/ 432 w 432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32" h="1">
                  <a:moveTo>
                    <a:pt x="0" y="0"/>
                  </a:moveTo>
                  <a:cubicBezTo>
                    <a:pt x="0" y="0"/>
                    <a:pt x="216" y="0"/>
                    <a:pt x="432" y="0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90242F2A-05F7-45DC-9293-327B7D0474A3}"/>
                </a:ext>
              </a:extLst>
            </p:cNvPr>
            <p:cNvSpPr/>
            <p:nvPr/>
          </p:nvSpPr>
          <p:spPr bwMode="auto">
            <a:xfrm>
              <a:off x="4658" y="2328"/>
              <a:ext cx="637" cy="368"/>
            </a:xfrm>
            <a:custGeom>
              <a:avLst/>
              <a:gdLst>
                <a:gd name="T0" fmla="*/ 0 w 480"/>
                <a:gd name="T1" fmla="*/ 384 h 384"/>
                <a:gd name="T2" fmla="*/ 48 w 480"/>
                <a:gd name="T3" fmla="*/ 336 h 384"/>
                <a:gd name="T4" fmla="*/ 240 w 480"/>
                <a:gd name="T5" fmla="*/ 96 h 384"/>
                <a:gd name="T6" fmla="*/ 480 w 480"/>
                <a:gd name="T7" fmla="*/ 0 h 38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80" h="384">
                  <a:moveTo>
                    <a:pt x="0" y="384"/>
                  </a:moveTo>
                  <a:cubicBezTo>
                    <a:pt x="4" y="384"/>
                    <a:pt x="8" y="384"/>
                    <a:pt x="48" y="336"/>
                  </a:cubicBezTo>
                  <a:cubicBezTo>
                    <a:pt x="88" y="288"/>
                    <a:pt x="168" y="152"/>
                    <a:pt x="240" y="96"/>
                  </a:cubicBezTo>
                  <a:cubicBezTo>
                    <a:pt x="312" y="40"/>
                    <a:pt x="396" y="20"/>
                    <a:pt x="480" y="0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6160C7FE-0263-4036-B925-E3D4DF5FE838}"/>
                </a:ext>
              </a:extLst>
            </p:cNvPr>
            <p:cNvSpPr/>
            <p:nvPr/>
          </p:nvSpPr>
          <p:spPr bwMode="auto">
            <a:xfrm>
              <a:off x="3879" y="2928"/>
              <a:ext cx="496" cy="192"/>
            </a:xfrm>
            <a:custGeom>
              <a:avLst/>
              <a:gdLst>
                <a:gd name="T0" fmla="*/ 0 w 432"/>
                <a:gd name="T1" fmla="*/ 0 h 192"/>
                <a:gd name="T2" fmla="*/ 144 w 432"/>
                <a:gd name="T3" fmla="*/ 48 h 192"/>
                <a:gd name="T4" fmla="*/ 288 w 432"/>
                <a:gd name="T5" fmla="*/ 144 h 192"/>
                <a:gd name="T6" fmla="*/ 432 w 432"/>
                <a:gd name="T7" fmla="*/ 192 h 19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32" h="192">
                  <a:moveTo>
                    <a:pt x="0" y="0"/>
                  </a:moveTo>
                  <a:cubicBezTo>
                    <a:pt x="48" y="12"/>
                    <a:pt x="96" y="24"/>
                    <a:pt x="144" y="48"/>
                  </a:cubicBezTo>
                  <a:cubicBezTo>
                    <a:pt x="192" y="72"/>
                    <a:pt x="240" y="120"/>
                    <a:pt x="288" y="144"/>
                  </a:cubicBezTo>
                  <a:cubicBezTo>
                    <a:pt x="336" y="168"/>
                    <a:pt x="384" y="180"/>
                    <a:pt x="432" y="192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51AD0032-B69D-4632-8E3F-68932B88D8FE}"/>
                </a:ext>
              </a:extLst>
            </p:cNvPr>
            <p:cNvSpPr/>
            <p:nvPr/>
          </p:nvSpPr>
          <p:spPr bwMode="auto">
            <a:xfrm>
              <a:off x="3888" y="3072"/>
              <a:ext cx="720" cy="384"/>
            </a:xfrm>
            <a:custGeom>
              <a:avLst/>
              <a:gdLst>
                <a:gd name="T0" fmla="*/ 0 w 720"/>
                <a:gd name="T1" fmla="*/ 0 h 384"/>
                <a:gd name="T2" fmla="*/ 240 w 720"/>
                <a:gd name="T3" fmla="*/ 48 h 384"/>
                <a:gd name="T4" fmla="*/ 528 w 720"/>
                <a:gd name="T5" fmla="*/ 288 h 384"/>
                <a:gd name="T6" fmla="*/ 720 w 720"/>
                <a:gd name="T7" fmla="*/ 384 h 38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20" h="384">
                  <a:moveTo>
                    <a:pt x="0" y="0"/>
                  </a:moveTo>
                  <a:cubicBezTo>
                    <a:pt x="76" y="0"/>
                    <a:pt x="152" y="0"/>
                    <a:pt x="240" y="48"/>
                  </a:cubicBezTo>
                  <a:cubicBezTo>
                    <a:pt x="328" y="96"/>
                    <a:pt x="448" y="232"/>
                    <a:pt x="528" y="288"/>
                  </a:cubicBezTo>
                  <a:cubicBezTo>
                    <a:pt x="608" y="344"/>
                    <a:pt x="664" y="364"/>
                    <a:pt x="720" y="384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F1CA553D-B484-4F4C-8D5F-01885B12BBCE}"/>
                </a:ext>
              </a:extLst>
            </p:cNvPr>
            <p:cNvSpPr/>
            <p:nvPr/>
          </p:nvSpPr>
          <p:spPr bwMode="auto">
            <a:xfrm>
              <a:off x="4821" y="2832"/>
              <a:ext cx="149" cy="508"/>
            </a:xfrm>
            <a:custGeom>
              <a:avLst/>
              <a:gdLst>
                <a:gd name="T0" fmla="*/ 0 w 56"/>
                <a:gd name="T1" fmla="*/ 672 h 672"/>
                <a:gd name="T2" fmla="*/ 48 w 56"/>
                <a:gd name="T3" fmla="*/ 432 h 672"/>
                <a:gd name="T4" fmla="*/ 48 w 56"/>
                <a:gd name="T5" fmla="*/ 0 h 67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6" h="672">
                  <a:moveTo>
                    <a:pt x="0" y="672"/>
                  </a:moveTo>
                  <a:cubicBezTo>
                    <a:pt x="20" y="608"/>
                    <a:pt x="40" y="544"/>
                    <a:pt x="48" y="432"/>
                  </a:cubicBezTo>
                  <a:cubicBezTo>
                    <a:pt x="56" y="320"/>
                    <a:pt x="52" y="160"/>
                    <a:pt x="48" y="0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1" name="Line 33">
              <a:extLst>
                <a:ext uri="{FF2B5EF4-FFF2-40B4-BE49-F238E27FC236}">
                  <a16:creationId xmlns:a16="http://schemas.microsoft.com/office/drawing/2014/main" id="{14539DC3-A97C-4AA0-BA49-2052450489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3" y="2723"/>
              <a:ext cx="192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112" name="Freeform 34">
              <a:extLst>
                <a:ext uri="{FF2B5EF4-FFF2-40B4-BE49-F238E27FC236}">
                  <a16:creationId xmlns:a16="http://schemas.microsoft.com/office/drawing/2014/main" id="{41E7DFDD-5AAD-4726-A526-AD20B9550E9C}"/>
                </a:ext>
              </a:extLst>
            </p:cNvPr>
            <p:cNvSpPr/>
            <p:nvPr/>
          </p:nvSpPr>
          <p:spPr bwMode="auto">
            <a:xfrm>
              <a:off x="3888" y="3264"/>
              <a:ext cx="258" cy="240"/>
            </a:xfrm>
            <a:custGeom>
              <a:avLst/>
              <a:gdLst>
                <a:gd name="T0" fmla="*/ 0 w 288"/>
                <a:gd name="T1" fmla="*/ 0 h 240"/>
                <a:gd name="T2" fmla="*/ 144 w 288"/>
                <a:gd name="T3" fmla="*/ 48 h 240"/>
                <a:gd name="T4" fmla="*/ 192 w 288"/>
                <a:gd name="T5" fmla="*/ 192 h 240"/>
                <a:gd name="T6" fmla="*/ 288 w 288"/>
                <a:gd name="T7" fmla="*/ 240 h 2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8" h="240">
                  <a:moveTo>
                    <a:pt x="0" y="0"/>
                  </a:moveTo>
                  <a:cubicBezTo>
                    <a:pt x="56" y="8"/>
                    <a:pt x="112" y="16"/>
                    <a:pt x="144" y="48"/>
                  </a:cubicBezTo>
                  <a:cubicBezTo>
                    <a:pt x="176" y="80"/>
                    <a:pt x="168" y="160"/>
                    <a:pt x="192" y="192"/>
                  </a:cubicBezTo>
                  <a:cubicBezTo>
                    <a:pt x="216" y="224"/>
                    <a:pt x="252" y="232"/>
                    <a:pt x="288" y="240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3" name="Freeform 35">
              <a:extLst>
                <a:ext uri="{FF2B5EF4-FFF2-40B4-BE49-F238E27FC236}">
                  <a16:creationId xmlns:a16="http://schemas.microsoft.com/office/drawing/2014/main" id="{2C49C1FA-E11E-463B-84A3-D00204F534AA}"/>
                </a:ext>
              </a:extLst>
            </p:cNvPr>
            <p:cNvSpPr/>
            <p:nvPr/>
          </p:nvSpPr>
          <p:spPr bwMode="auto">
            <a:xfrm>
              <a:off x="4486" y="3491"/>
              <a:ext cx="128" cy="384"/>
            </a:xfrm>
            <a:custGeom>
              <a:avLst/>
              <a:gdLst>
                <a:gd name="T0" fmla="*/ 0 w 96"/>
                <a:gd name="T1" fmla="*/ 0 h 384"/>
                <a:gd name="T2" fmla="*/ 48 w 96"/>
                <a:gd name="T3" fmla="*/ 96 h 384"/>
                <a:gd name="T4" fmla="*/ 48 w 96"/>
                <a:gd name="T5" fmla="*/ 288 h 384"/>
                <a:gd name="T6" fmla="*/ 96 w 96"/>
                <a:gd name="T7" fmla="*/ 384 h 38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6" h="384">
                  <a:moveTo>
                    <a:pt x="0" y="0"/>
                  </a:moveTo>
                  <a:cubicBezTo>
                    <a:pt x="20" y="24"/>
                    <a:pt x="40" y="48"/>
                    <a:pt x="48" y="96"/>
                  </a:cubicBezTo>
                  <a:cubicBezTo>
                    <a:pt x="56" y="144"/>
                    <a:pt x="40" y="240"/>
                    <a:pt x="48" y="288"/>
                  </a:cubicBezTo>
                  <a:cubicBezTo>
                    <a:pt x="56" y="336"/>
                    <a:pt x="76" y="360"/>
                    <a:pt x="96" y="384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4" name="Freeform 36">
              <a:extLst>
                <a:ext uri="{FF2B5EF4-FFF2-40B4-BE49-F238E27FC236}">
                  <a16:creationId xmlns:a16="http://schemas.microsoft.com/office/drawing/2014/main" id="{CC62B79C-9227-418F-92A7-6D8F37282597}"/>
                </a:ext>
              </a:extLst>
            </p:cNvPr>
            <p:cNvSpPr/>
            <p:nvPr/>
          </p:nvSpPr>
          <p:spPr bwMode="auto">
            <a:xfrm>
              <a:off x="3888" y="3456"/>
              <a:ext cx="264" cy="432"/>
            </a:xfrm>
            <a:custGeom>
              <a:avLst/>
              <a:gdLst>
                <a:gd name="T0" fmla="*/ 0 w 288"/>
                <a:gd name="T1" fmla="*/ 0 h 432"/>
                <a:gd name="T2" fmla="*/ 96 w 288"/>
                <a:gd name="T3" fmla="*/ 144 h 432"/>
                <a:gd name="T4" fmla="*/ 144 w 288"/>
                <a:gd name="T5" fmla="*/ 336 h 432"/>
                <a:gd name="T6" fmla="*/ 288 w 288"/>
                <a:gd name="T7" fmla="*/ 432 h 4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8" h="432">
                  <a:moveTo>
                    <a:pt x="0" y="0"/>
                  </a:moveTo>
                  <a:cubicBezTo>
                    <a:pt x="36" y="44"/>
                    <a:pt x="72" y="88"/>
                    <a:pt x="96" y="144"/>
                  </a:cubicBezTo>
                  <a:cubicBezTo>
                    <a:pt x="120" y="200"/>
                    <a:pt x="112" y="288"/>
                    <a:pt x="144" y="336"/>
                  </a:cubicBezTo>
                  <a:cubicBezTo>
                    <a:pt x="176" y="384"/>
                    <a:pt x="232" y="408"/>
                    <a:pt x="288" y="432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5" name="Freeform 37">
              <a:extLst>
                <a:ext uri="{FF2B5EF4-FFF2-40B4-BE49-F238E27FC236}">
                  <a16:creationId xmlns:a16="http://schemas.microsoft.com/office/drawing/2014/main" id="{AA60607E-998A-4165-8EEF-EF9A338AADD0}"/>
                </a:ext>
              </a:extLst>
            </p:cNvPr>
            <p:cNvSpPr/>
            <p:nvPr/>
          </p:nvSpPr>
          <p:spPr bwMode="auto">
            <a:xfrm>
              <a:off x="4482" y="3216"/>
              <a:ext cx="809" cy="672"/>
            </a:xfrm>
            <a:custGeom>
              <a:avLst/>
              <a:gdLst>
                <a:gd name="T0" fmla="*/ 0 w 768"/>
                <a:gd name="T1" fmla="*/ 672 h 672"/>
                <a:gd name="T2" fmla="*/ 96 w 768"/>
                <a:gd name="T3" fmla="*/ 528 h 672"/>
                <a:gd name="T4" fmla="*/ 528 w 768"/>
                <a:gd name="T5" fmla="*/ 384 h 672"/>
                <a:gd name="T6" fmla="*/ 768 w 768"/>
                <a:gd name="T7" fmla="*/ 0 h 67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68" h="672">
                  <a:moveTo>
                    <a:pt x="0" y="672"/>
                  </a:moveTo>
                  <a:cubicBezTo>
                    <a:pt x="4" y="624"/>
                    <a:pt x="8" y="576"/>
                    <a:pt x="96" y="528"/>
                  </a:cubicBezTo>
                  <a:cubicBezTo>
                    <a:pt x="184" y="480"/>
                    <a:pt x="416" y="472"/>
                    <a:pt x="528" y="384"/>
                  </a:cubicBezTo>
                  <a:cubicBezTo>
                    <a:pt x="640" y="296"/>
                    <a:pt x="704" y="148"/>
                    <a:pt x="768" y="0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9409526"/>
      </p:ext>
    </p:extLst>
  </p:cSld>
  <p:clrMapOvr>
    <a:masterClrMapping/>
  </p:clrMapOvr>
  <p:transition spd="med" advClick="0">
    <p:split orient="vert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1079499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P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的条件模式</a:t>
            </a:r>
            <a:r>
              <a:rPr lang="zh-CN" altLang="en-US" sz="26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基为：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>
            <p:custDataLst>
              <p:tags r:id="rId3"/>
            </p:custDataLst>
          </p:nvPr>
        </p:nvSpPr>
        <p:spPr>
          <a:xfrm>
            <a:off x="1037903" y="1570008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f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2,c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2,a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2,m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p 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>
            <p:custDataLst>
              <p:tags r:id="rId4"/>
            </p:custDataLst>
          </p:nvPr>
        </p:nvSpPr>
        <p:spPr>
          <a:xfrm>
            <a:off x="1037903" y="2348880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f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2,c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1,a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1,m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p 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>
            <p:custDataLst>
              <p:tags r:id="rId5"/>
            </p:custDataLst>
          </p:nvPr>
        </p:nvSpPr>
        <p:spPr>
          <a:xfrm>
            <a:off x="1037903" y="3134598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f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1,c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1,a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1,m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p 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>
            <p:custDataLst>
              <p:tags r:id="rId6"/>
            </p:custDataLst>
          </p:nvPr>
        </p:nvSpPr>
        <p:spPr>
          <a:xfrm>
            <a:off x="1037903" y="3926686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1,b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p 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1" name="矩形 10"/>
          <p:cNvSpPr>
            <a:spLocks noChangeAspect="1"/>
          </p:cNvSpPr>
          <p:nvPr>
            <p:custDataLst>
              <p:tags r:id="rId7"/>
            </p:custDataLst>
          </p:nvPr>
        </p:nvSpPr>
        <p:spPr bwMode="auto">
          <a:xfrm>
            <a:off x="323528" y="1634301"/>
            <a:ext cx="514350" cy="514350"/>
          </a:xfrm>
          <a:prstGeom prst="rect">
            <a:avLst/>
          </a:prstGeom>
          <a:solidFill>
            <a:srgbClr val="FF99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</a:t>
            </a:r>
            <a:endParaRPr kumimoji="0" lang="zh-CN" altLang="en-US" sz="16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2" name="矩形 11"/>
          <p:cNvSpPr>
            <a:spLocks noChangeAspect="1"/>
          </p:cNvSpPr>
          <p:nvPr>
            <p:custDataLst>
              <p:tags r:id="rId8"/>
            </p:custDataLst>
          </p:nvPr>
        </p:nvSpPr>
        <p:spPr bwMode="auto">
          <a:xfrm>
            <a:off x="323528" y="2413173"/>
            <a:ext cx="514350" cy="514350"/>
          </a:xfrm>
          <a:prstGeom prst="rect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</a:t>
            </a:r>
            <a:endParaRPr kumimoji="0" lang="zh-CN" altLang="en-US" sz="16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3" name="矩形 12"/>
          <p:cNvSpPr>
            <a:spLocks noChangeAspect="1"/>
          </p:cNvSpPr>
          <p:nvPr>
            <p:custDataLst>
              <p:tags r:id="rId9"/>
            </p:custDataLst>
          </p:nvPr>
        </p:nvSpPr>
        <p:spPr bwMode="auto">
          <a:xfrm>
            <a:off x="323528" y="3198891"/>
            <a:ext cx="514350" cy="514350"/>
          </a:xfrm>
          <a:prstGeom prst="rect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</a:t>
            </a:r>
            <a:endParaRPr kumimoji="0" lang="zh-CN" altLang="en-US" sz="16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4" name="矩形 13"/>
          <p:cNvSpPr>
            <a:spLocks noChangeAspect="1"/>
          </p:cNvSpPr>
          <p:nvPr>
            <p:custDataLst>
              <p:tags r:id="rId10"/>
            </p:custDataLst>
          </p:nvPr>
        </p:nvSpPr>
        <p:spPr bwMode="auto">
          <a:xfrm>
            <a:off x="323528" y="3990979"/>
            <a:ext cx="514350" cy="514350"/>
          </a:xfrm>
          <a:prstGeom prst="rect">
            <a:avLst/>
          </a:prstGeom>
          <a:solidFill>
            <a:srgbClr val="FF99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D</a:t>
            </a:r>
            <a:endParaRPr kumimoji="0" lang="zh-CN" altLang="en-US" sz="16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5" name="圆角矩形 14"/>
          <p:cNvSpPr/>
          <p:nvPr>
            <p:custDataLst>
              <p:tags r:id="rId11"/>
            </p:custDataLst>
          </p:nvPr>
        </p:nvSpPr>
        <p:spPr bwMode="auto">
          <a:xfrm>
            <a:off x="1195579" y="6016712"/>
            <a:ext cx="1543050" cy="411480"/>
          </a:xfrm>
          <a:prstGeom prst="roundRect">
            <a:avLst/>
          </a:prstGeom>
          <a:gradFill flip="none" rotWithShape="1">
            <a:gsLst>
              <a:gs pos="0">
                <a:srgbClr val="13548C">
                  <a:shade val="30000"/>
                  <a:satMod val="115000"/>
                </a:srgbClr>
              </a:gs>
              <a:gs pos="50000">
                <a:srgbClr val="13548C">
                  <a:shade val="67500"/>
                  <a:satMod val="115000"/>
                </a:srgbClr>
              </a:gs>
              <a:gs pos="100000">
                <a:srgbClr val="13548C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提交</a:t>
            </a:r>
          </a:p>
        </p:txBody>
      </p:sp>
      <p:grpSp>
        <p:nvGrpSpPr>
          <p:cNvPr id="58" name="Group 2">
            <a:extLst>
              <a:ext uri="{FF2B5EF4-FFF2-40B4-BE49-F238E27FC236}">
                <a16:creationId xmlns:a16="http://schemas.microsoft.com/office/drawing/2014/main" id="{C2DD3FE6-F935-46BE-9371-18F8B3F1C9AD}"/>
              </a:ext>
            </a:extLst>
          </p:cNvPr>
          <p:cNvGrpSpPr/>
          <p:nvPr/>
        </p:nvGrpSpPr>
        <p:grpSpPr bwMode="auto">
          <a:xfrm>
            <a:off x="3995936" y="3212976"/>
            <a:ext cx="4976817" cy="3525839"/>
            <a:chOff x="2493" y="1772"/>
            <a:chExt cx="3135" cy="2226"/>
          </a:xfrm>
        </p:grpSpPr>
        <p:sp>
          <p:nvSpPr>
            <p:cNvPr id="59" name="Text Box 3">
              <a:extLst>
                <a:ext uri="{FF2B5EF4-FFF2-40B4-BE49-F238E27FC236}">
                  <a16:creationId xmlns:a16="http://schemas.microsoft.com/office/drawing/2014/main" id="{0DEDF535-D24B-4D04-ADFE-A0DC50BABD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3" y="1772"/>
              <a:ext cx="278" cy="259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>
                  <a:latin typeface="+mn-lt"/>
                </a:rPr>
                <a:t>{}</a:t>
              </a:r>
            </a:p>
          </p:txBody>
        </p:sp>
        <p:sp>
          <p:nvSpPr>
            <p:cNvPr id="60" name="Text Box 4">
              <a:extLst>
                <a:ext uri="{FF2B5EF4-FFF2-40B4-BE49-F238E27FC236}">
                  <a16:creationId xmlns:a16="http://schemas.microsoft.com/office/drawing/2014/main" id="{B7D70B73-2FDC-4121-97E7-FA0942116B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2" y="2205"/>
              <a:ext cx="301" cy="259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f:4</a:t>
              </a:r>
            </a:p>
          </p:txBody>
        </p:sp>
        <p:sp>
          <p:nvSpPr>
            <p:cNvPr id="61" name="Text Box 5">
              <a:extLst>
                <a:ext uri="{FF2B5EF4-FFF2-40B4-BE49-F238E27FC236}">
                  <a16:creationId xmlns:a16="http://schemas.microsoft.com/office/drawing/2014/main" id="{7851E58B-61BD-40C4-912F-73CE66E8DA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5" y="2205"/>
              <a:ext cx="328" cy="259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c:1</a:t>
              </a:r>
            </a:p>
          </p:txBody>
        </p:sp>
        <p:sp>
          <p:nvSpPr>
            <p:cNvPr id="62" name="Text Box 6">
              <a:extLst>
                <a:ext uri="{FF2B5EF4-FFF2-40B4-BE49-F238E27FC236}">
                  <a16:creationId xmlns:a16="http://schemas.microsoft.com/office/drawing/2014/main" id="{BDB57EC3-217C-404A-B12E-7CCC8225DB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1" y="2588"/>
              <a:ext cx="337" cy="26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b:1</a:t>
              </a:r>
            </a:p>
          </p:txBody>
        </p:sp>
        <p:sp>
          <p:nvSpPr>
            <p:cNvPr id="63" name="Text Box 7">
              <a:extLst>
                <a:ext uri="{FF2B5EF4-FFF2-40B4-BE49-F238E27FC236}">
                  <a16:creationId xmlns:a16="http://schemas.microsoft.com/office/drawing/2014/main" id="{94A57E4F-B097-4E74-AAAC-2C04CCB4FE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1" y="2971"/>
              <a:ext cx="337" cy="26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p:1</a:t>
              </a:r>
            </a:p>
          </p:txBody>
        </p:sp>
        <p:cxnSp>
          <p:nvCxnSpPr>
            <p:cNvPr id="64" name="AutoShape 8">
              <a:extLst>
                <a:ext uri="{FF2B5EF4-FFF2-40B4-BE49-F238E27FC236}">
                  <a16:creationId xmlns:a16="http://schemas.microsoft.com/office/drawing/2014/main" id="{87D3A250-D322-4649-9891-C0747B6B166D}"/>
                </a:ext>
              </a:extLst>
            </p:cNvPr>
            <p:cNvCxnSpPr>
              <a:cxnSpLocks noChangeShapeType="1"/>
              <a:stCxn id="61" idx="2"/>
              <a:endCxn id="62" idx="0"/>
            </p:cNvCxnSpPr>
            <p:nvPr/>
          </p:nvCxnSpPr>
          <p:spPr bwMode="auto">
            <a:xfrm>
              <a:off x="5459" y="2464"/>
              <a:ext cx="1" cy="12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5" name="AutoShape 9">
              <a:extLst>
                <a:ext uri="{FF2B5EF4-FFF2-40B4-BE49-F238E27FC236}">
                  <a16:creationId xmlns:a16="http://schemas.microsoft.com/office/drawing/2014/main" id="{DA196576-DC24-43C6-B65E-5583BE596B65}"/>
                </a:ext>
              </a:extLst>
            </p:cNvPr>
            <p:cNvCxnSpPr>
              <a:cxnSpLocks noChangeShapeType="1"/>
              <a:stCxn id="62" idx="2"/>
              <a:endCxn id="63" idx="0"/>
            </p:cNvCxnSpPr>
            <p:nvPr/>
          </p:nvCxnSpPr>
          <p:spPr bwMode="auto">
            <a:xfrm>
              <a:off x="5459" y="2848"/>
              <a:ext cx="0" cy="123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6" name="AutoShape 10">
              <a:extLst>
                <a:ext uri="{FF2B5EF4-FFF2-40B4-BE49-F238E27FC236}">
                  <a16:creationId xmlns:a16="http://schemas.microsoft.com/office/drawing/2014/main" id="{282860DD-CBF6-45B8-9669-4657CC5DDDA2}"/>
                </a:ext>
              </a:extLst>
            </p:cNvPr>
            <p:cNvCxnSpPr>
              <a:cxnSpLocks noChangeShapeType="1"/>
              <a:stCxn id="59" idx="2"/>
              <a:endCxn id="61" idx="0"/>
            </p:cNvCxnSpPr>
            <p:nvPr/>
          </p:nvCxnSpPr>
          <p:spPr bwMode="auto">
            <a:xfrm>
              <a:off x="5052" y="2031"/>
              <a:ext cx="407" cy="17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7" name="AutoShape 11">
              <a:extLst>
                <a:ext uri="{FF2B5EF4-FFF2-40B4-BE49-F238E27FC236}">
                  <a16:creationId xmlns:a16="http://schemas.microsoft.com/office/drawing/2014/main" id="{DC929817-1493-4109-A800-B5DAD57488A1}"/>
                </a:ext>
              </a:extLst>
            </p:cNvPr>
            <p:cNvCxnSpPr>
              <a:cxnSpLocks noChangeShapeType="1"/>
              <a:stCxn id="59" idx="2"/>
              <a:endCxn id="60" idx="0"/>
            </p:cNvCxnSpPr>
            <p:nvPr/>
          </p:nvCxnSpPr>
          <p:spPr bwMode="auto">
            <a:xfrm flipH="1">
              <a:off x="4712" y="2031"/>
              <a:ext cx="340" cy="17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68" name="Text Box 12">
              <a:extLst>
                <a:ext uri="{FF2B5EF4-FFF2-40B4-BE49-F238E27FC236}">
                  <a16:creationId xmlns:a16="http://schemas.microsoft.com/office/drawing/2014/main" id="{23461421-9824-4B39-AB05-DD463A2497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6" y="2588"/>
              <a:ext cx="337" cy="26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b:1</a:t>
              </a:r>
            </a:p>
          </p:txBody>
        </p:sp>
        <p:sp>
          <p:nvSpPr>
            <p:cNvPr id="69" name="Text Box 13">
              <a:extLst>
                <a:ext uri="{FF2B5EF4-FFF2-40B4-BE49-F238E27FC236}">
                  <a16:creationId xmlns:a16="http://schemas.microsoft.com/office/drawing/2014/main" id="{A686322A-E58B-43AA-B7D0-8279737E00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0" y="2588"/>
              <a:ext cx="328" cy="26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c:3</a:t>
              </a:r>
            </a:p>
          </p:txBody>
        </p:sp>
        <p:cxnSp>
          <p:nvCxnSpPr>
            <p:cNvPr id="70" name="AutoShape 14">
              <a:extLst>
                <a:ext uri="{FF2B5EF4-FFF2-40B4-BE49-F238E27FC236}">
                  <a16:creationId xmlns:a16="http://schemas.microsoft.com/office/drawing/2014/main" id="{5D0D1EE1-A0CA-43F4-B082-D842A30F7E03}"/>
                </a:ext>
              </a:extLst>
            </p:cNvPr>
            <p:cNvCxnSpPr>
              <a:cxnSpLocks noChangeShapeType="1"/>
              <a:stCxn id="60" idx="2"/>
              <a:endCxn id="69" idx="0"/>
            </p:cNvCxnSpPr>
            <p:nvPr/>
          </p:nvCxnSpPr>
          <p:spPr bwMode="auto">
            <a:xfrm flipH="1">
              <a:off x="4504" y="2464"/>
              <a:ext cx="208" cy="12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1" name="AutoShape 15">
              <a:extLst>
                <a:ext uri="{FF2B5EF4-FFF2-40B4-BE49-F238E27FC236}">
                  <a16:creationId xmlns:a16="http://schemas.microsoft.com/office/drawing/2014/main" id="{85E1D058-54BF-4325-907F-148BC67352BA}"/>
                </a:ext>
              </a:extLst>
            </p:cNvPr>
            <p:cNvCxnSpPr>
              <a:cxnSpLocks noChangeShapeType="1"/>
              <a:stCxn id="60" idx="2"/>
            </p:cNvCxnSpPr>
            <p:nvPr/>
          </p:nvCxnSpPr>
          <p:spPr bwMode="auto">
            <a:xfrm>
              <a:off x="4712" y="2464"/>
              <a:ext cx="276" cy="12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72" name="Text Box 16">
              <a:extLst>
                <a:ext uri="{FF2B5EF4-FFF2-40B4-BE49-F238E27FC236}">
                  <a16:creationId xmlns:a16="http://schemas.microsoft.com/office/drawing/2014/main" id="{AC580D95-6E24-4CE5-8B23-CA5ECE8404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0" y="2971"/>
              <a:ext cx="337" cy="26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a:3</a:t>
              </a:r>
            </a:p>
          </p:txBody>
        </p:sp>
        <p:sp>
          <p:nvSpPr>
            <p:cNvPr id="73" name="Text Box 17">
              <a:extLst>
                <a:ext uri="{FF2B5EF4-FFF2-40B4-BE49-F238E27FC236}">
                  <a16:creationId xmlns:a16="http://schemas.microsoft.com/office/drawing/2014/main" id="{27246E5F-F60A-43B2-BA86-6F167AC44C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10" y="3356"/>
              <a:ext cx="337" cy="26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b:1</a:t>
              </a:r>
            </a:p>
          </p:txBody>
        </p:sp>
        <p:sp>
          <p:nvSpPr>
            <p:cNvPr id="74" name="Text Box 18">
              <a:extLst>
                <a:ext uri="{FF2B5EF4-FFF2-40B4-BE49-F238E27FC236}">
                  <a16:creationId xmlns:a16="http://schemas.microsoft.com/office/drawing/2014/main" id="{9B0D0EDE-1E5C-4226-9B8C-54C2DC7118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0" y="3356"/>
              <a:ext cx="373" cy="26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m:2</a:t>
              </a:r>
            </a:p>
          </p:txBody>
        </p:sp>
        <p:sp>
          <p:nvSpPr>
            <p:cNvPr id="75" name="Text Box 19">
              <a:extLst>
                <a:ext uri="{FF2B5EF4-FFF2-40B4-BE49-F238E27FC236}">
                  <a16:creationId xmlns:a16="http://schemas.microsoft.com/office/drawing/2014/main" id="{B089725C-C5A3-41DD-A4D8-CEC38657DE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8" y="3739"/>
              <a:ext cx="337" cy="259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p:2</a:t>
              </a:r>
            </a:p>
          </p:txBody>
        </p:sp>
        <p:cxnSp>
          <p:nvCxnSpPr>
            <p:cNvPr id="76" name="AutoShape 20">
              <a:extLst>
                <a:ext uri="{FF2B5EF4-FFF2-40B4-BE49-F238E27FC236}">
                  <a16:creationId xmlns:a16="http://schemas.microsoft.com/office/drawing/2014/main" id="{DA3B5488-7281-4C9D-B686-83BBFFB3BD25}"/>
                </a:ext>
              </a:extLst>
            </p:cNvPr>
            <p:cNvCxnSpPr>
              <a:cxnSpLocks noChangeShapeType="1"/>
              <a:stCxn id="69" idx="2"/>
              <a:endCxn id="72" idx="0"/>
            </p:cNvCxnSpPr>
            <p:nvPr/>
          </p:nvCxnSpPr>
          <p:spPr bwMode="auto">
            <a:xfrm>
              <a:off x="4504" y="2848"/>
              <a:ext cx="35" cy="123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7" name="AutoShape 21">
              <a:extLst>
                <a:ext uri="{FF2B5EF4-FFF2-40B4-BE49-F238E27FC236}">
                  <a16:creationId xmlns:a16="http://schemas.microsoft.com/office/drawing/2014/main" id="{9B496BFE-4445-43AB-99B3-E63329A1E613}"/>
                </a:ext>
              </a:extLst>
            </p:cNvPr>
            <p:cNvCxnSpPr>
              <a:cxnSpLocks noChangeShapeType="1"/>
              <a:stCxn id="72" idx="2"/>
              <a:endCxn id="74" idx="0"/>
            </p:cNvCxnSpPr>
            <p:nvPr/>
          </p:nvCxnSpPr>
          <p:spPr bwMode="auto">
            <a:xfrm flipH="1">
              <a:off x="4317" y="3231"/>
              <a:ext cx="222" cy="125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8" name="AutoShape 22">
              <a:extLst>
                <a:ext uri="{FF2B5EF4-FFF2-40B4-BE49-F238E27FC236}">
                  <a16:creationId xmlns:a16="http://schemas.microsoft.com/office/drawing/2014/main" id="{7BE474BA-3958-4AAF-A2B5-3419BE98268F}"/>
                </a:ext>
              </a:extLst>
            </p:cNvPr>
            <p:cNvCxnSpPr>
              <a:cxnSpLocks noChangeShapeType="1"/>
              <a:stCxn id="72" idx="2"/>
              <a:endCxn id="73" idx="0"/>
            </p:cNvCxnSpPr>
            <p:nvPr/>
          </p:nvCxnSpPr>
          <p:spPr bwMode="auto">
            <a:xfrm>
              <a:off x="4538" y="3231"/>
              <a:ext cx="240" cy="125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9" name="AutoShape 23">
              <a:extLst>
                <a:ext uri="{FF2B5EF4-FFF2-40B4-BE49-F238E27FC236}">
                  <a16:creationId xmlns:a16="http://schemas.microsoft.com/office/drawing/2014/main" id="{8C4D1336-7BB5-4F98-9C30-F46EB67436CA}"/>
                </a:ext>
              </a:extLst>
            </p:cNvPr>
            <p:cNvCxnSpPr>
              <a:cxnSpLocks noChangeShapeType="1"/>
              <a:stCxn id="74" idx="2"/>
              <a:endCxn id="75" idx="0"/>
            </p:cNvCxnSpPr>
            <p:nvPr/>
          </p:nvCxnSpPr>
          <p:spPr bwMode="auto">
            <a:xfrm>
              <a:off x="4317" y="3610"/>
              <a:ext cx="0" cy="13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0" name="Text Box 24">
              <a:extLst>
                <a:ext uri="{FF2B5EF4-FFF2-40B4-BE49-F238E27FC236}">
                  <a16:creationId xmlns:a16="http://schemas.microsoft.com/office/drawing/2014/main" id="{04D9F04B-6A87-4BCD-A1CF-2A0084A122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2" y="3739"/>
              <a:ext cx="373" cy="259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m:1</a:t>
              </a:r>
            </a:p>
          </p:txBody>
        </p:sp>
        <p:cxnSp>
          <p:nvCxnSpPr>
            <p:cNvPr id="81" name="AutoShape 25">
              <a:extLst>
                <a:ext uri="{FF2B5EF4-FFF2-40B4-BE49-F238E27FC236}">
                  <a16:creationId xmlns:a16="http://schemas.microsoft.com/office/drawing/2014/main" id="{A6D73BD8-83E0-41AA-85B3-BCD31DD98BDF}"/>
                </a:ext>
              </a:extLst>
            </p:cNvPr>
            <p:cNvCxnSpPr>
              <a:cxnSpLocks noChangeShapeType="1"/>
              <a:stCxn id="73" idx="2"/>
              <a:endCxn id="80" idx="0"/>
            </p:cNvCxnSpPr>
            <p:nvPr/>
          </p:nvCxnSpPr>
          <p:spPr bwMode="auto">
            <a:xfrm>
              <a:off x="4779" y="3616"/>
              <a:ext cx="0" cy="123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2" name="Text Box 26">
              <a:extLst>
                <a:ext uri="{FF2B5EF4-FFF2-40B4-BE49-F238E27FC236}">
                  <a16:creationId xmlns:a16="http://schemas.microsoft.com/office/drawing/2014/main" id="{3DCB7188-F119-48D4-93B5-47222B362E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3" y="2108"/>
              <a:ext cx="1609" cy="14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0070C0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kumimoji="0" lang="zh-CN" altLang="en-US" sz="2000" b="1">
                  <a:latin typeface="+mn-ea"/>
                  <a:ea typeface="+mn-ea"/>
                </a:rPr>
                <a:t>头表</a:t>
              </a:r>
              <a:endParaRPr kumimoji="0" lang="zh-CN" altLang="en-US" sz="2000" b="1">
                <a:latin typeface="+mn-lt"/>
              </a:endParaRPr>
            </a:p>
            <a:p>
              <a:pPr>
                <a:lnSpc>
                  <a:spcPct val="90000"/>
                </a:lnSpc>
              </a:pPr>
              <a:r>
                <a:rPr kumimoji="0" lang="en-US" altLang="zh-CN" sz="2000" b="1" i="1" u="sng">
                  <a:latin typeface="+mn-lt"/>
                </a:rPr>
                <a:t>Item  frequency  head </a:t>
              </a:r>
            </a:p>
            <a:p>
              <a:pPr>
                <a:lnSpc>
                  <a:spcPct val="90000"/>
                </a:lnSpc>
              </a:pPr>
              <a:r>
                <a:rPr kumimoji="0" lang="en-US" altLang="zh-CN" sz="2000" i="1">
                  <a:latin typeface="+mn-lt"/>
                </a:rPr>
                <a:t> f	4</a:t>
              </a:r>
            </a:p>
            <a:p>
              <a:pPr>
                <a:lnSpc>
                  <a:spcPct val="90000"/>
                </a:lnSpc>
              </a:pPr>
              <a:r>
                <a:rPr kumimoji="0" lang="en-US" altLang="zh-CN" sz="2000" i="1">
                  <a:latin typeface="+mn-lt"/>
                </a:rPr>
                <a:t>c	4</a:t>
              </a:r>
            </a:p>
            <a:p>
              <a:pPr>
                <a:lnSpc>
                  <a:spcPct val="90000"/>
                </a:lnSpc>
              </a:pPr>
              <a:r>
                <a:rPr kumimoji="0" lang="en-US" altLang="zh-CN" sz="2000" i="1">
                  <a:latin typeface="+mn-lt"/>
                </a:rPr>
                <a:t>a	3</a:t>
              </a:r>
            </a:p>
            <a:p>
              <a:pPr>
                <a:lnSpc>
                  <a:spcPct val="90000"/>
                </a:lnSpc>
              </a:pPr>
              <a:r>
                <a:rPr kumimoji="0" lang="en-US" altLang="zh-CN" sz="2000" i="1">
                  <a:latin typeface="+mn-lt"/>
                </a:rPr>
                <a:t>b	3</a:t>
              </a:r>
            </a:p>
            <a:p>
              <a:pPr>
                <a:lnSpc>
                  <a:spcPct val="90000"/>
                </a:lnSpc>
              </a:pPr>
              <a:r>
                <a:rPr kumimoji="0" lang="en-US" altLang="zh-CN" sz="2000" i="1">
                  <a:latin typeface="+mn-lt"/>
                </a:rPr>
                <a:t>m	3</a:t>
              </a:r>
            </a:p>
            <a:p>
              <a:pPr>
                <a:lnSpc>
                  <a:spcPct val="90000"/>
                </a:lnSpc>
              </a:pPr>
              <a:r>
                <a:rPr kumimoji="0" lang="en-US" altLang="zh-CN" sz="2000" i="1">
                  <a:latin typeface="+mn-lt"/>
                </a:rPr>
                <a:t>p	3</a:t>
              </a:r>
              <a:endParaRPr kumimoji="0" lang="en-US" altLang="zh-CN" sz="2000">
                <a:latin typeface="+mn-lt"/>
              </a:endParaRPr>
            </a:p>
          </p:txBody>
        </p:sp>
        <p:sp>
          <p:nvSpPr>
            <p:cNvPr id="83" name="Freeform 27">
              <a:extLst>
                <a:ext uri="{FF2B5EF4-FFF2-40B4-BE49-F238E27FC236}">
                  <a16:creationId xmlns:a16="http://schemas.microsoft.com/office/drawing/2014/main" id="{E8EE94ED-3902-43FD-BA2D-F9C4D6ADABCE}"/>
                </a:ext>
              </a:extLst>
            </p:cNvPr>
            <p:cNvSpPr/>
            <p:nvPr/>
          </p:nvSpPr>
          <p:spPr bwMode="auto">
            <a:xfrm>
              <a:off x="3879" y="2341"/>
              <a:ext cx="672" cy="240"/>
            </a:xfrm>
            <a:custGeom>
              <a:avLst/>
              <a:gdLst>
                <a:gd name="T0" fmla="*/ 0 w 672"/>
                <a:gd name="T1" fmla="*/ 240 h 240"/>
                <a:gd name="T2" fmla="*/ 288 w 672"/>
                <a:gd name="T3" fmla="*/ 192 h 240"/>
                <a:gd name="T4" fmla="*/ 432 w 672"/>
                <a:gd name="T5" fmla="*/ 48 h 240"/>
                <a:gd name="T6" fmla="*/ 672 w 672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2" h="240">
                  <a:moveTo>
                    <a:pt x="0" y="240"/>
                  </a:moveTo>
                  <a:cubicBezTo>
                    <a:pt x="108" y="232"/>
                    <a:pt x="216" y="224"/>
                    <a:pt x="288" y="192"/>
                  </a:cubicBezTo>
                  <a:cubicBezTo>
                    <a:pt x="360" y="160"/>
                    <a:pt x="368" y="80"/>
                    <a:pt x="432" y="48"/>
                  </a:cubicBezTo>
                  <a:cubicBezTo>
                    <a:pt x="496" y="16"/>
                    <a:pt x="584" y="8"/>
                    <a:pt x="672" y="0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4" name="Freeform 28">
              <a:extLst>
                <a:ext uri="{FF2B5EF4-FFF2-40B4-BE49-F238E27FC236}">
                  <a16:creationId xmlns:a16="http://schemas.microsoft.com/office/drawing/2014/main" id="{2139D3B4-8F8F-4FE6-80E3-A489B39328C7}"/>
                </a:ext>
              </a:extLst>
            </p:cNvPr>
            <p:cNvSpPr/>
            <p:nvPr/>
          </p:nvSpPr>
          <p:spPr bwMode="auto">
            <a:xfrm>
              <a:off x="3879" y="2725"/>
              <a:ext cx="454" cy="1"/>
            </a:xfrm>
            <a:custGeom>
              <a:avLst/>
              <a:gdLst>
                <a:gd name="T0" fmla="*/ 0 w 432"/>
                <a:gd name="T1" fmla="*/ 0 h 1"/>
                <a:gd name="T2" fmla="*/ 432 w 432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32" h="1">
                  <a:moveTo>
                    <a:pt x="0" y="0"/>
                  </a:moveTo>
                  <a:cubicBezTo>
                    <a:pt x="0" y="0"/>
                    <a:pt x="216" y="0"/>
                    <a:pt x="432" y="0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5" name="Freeform 29">
              <a:extLst>
                <a:ext uri="{FF2B5EF4-FFF2-40B4-BE49-F238E27FC236}">
                  <a16:creationId xmlns:a16="http://schemas.microsoft.com/office/drawing/2014/main" id="{22259614-72B3-44C5-972A-B8B733CC3D02}"/>
                </a:ext>
              </a:extLst>
            </p:cNvPr>
            <p:cNvSpPr/>
            <p:nvPr/>
          </p:nvSpPr>
          <p:spPr bwMode="auto">
            <a:xfrm>
              <a:off x="4658" y="2328"/>
              <a:ext cx="637" cy="368"/>
            </a:xfrm>
            <a:custGeom>
              <a:avLst/>
              <a:gdLst>
                <a:gd name="T0" fmla="*/ 0 w 480"/>
                <a:gd name="T1" fmla="*/ 384 h 384"/>
                <a:gd name="T2" fmla="*/ 48 w 480"/>
                <a:gd name="T3" fmla="*/ 336 h 384"/>
                <a:gd name="T4" fmla="*/ 240 w 480"/>
                <a:gd name="T5" fmla="*/ 96 h 384"/>
                <a:gd name="T6" fmla="*/ 480 w 480"/>
                <a:gd name="T7" fmla="*/ 0 h 38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80" h="384">
                  <a:moveTo>
                    <a:pt x="0" y="384"/>
                  </a:moveTo>
                  <a:cubicBezTo>
                    <a:pt x="4" y="384"/>
                    <a:pt x="8" y="384"/>
                    <a:pt x="48" y="336"/>
                  </a:cubicBezTo>
                  <a:cubicBezTo>
                    <a:pt x="88" y="288"/>
                    <a:pt x="168" y="152"/>
                    <a:pt x="240" y="96"/>
                  </a:cubicBezTo>
                  <a:cubicBezTo>
                    <a:pt x="312" y="40"/>
                    <a:pt x="396" y="20"/>
                    <a:pt x="480" y="0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6" name="Freeform 30">
              <a:extLst>
                <a:ext uri="{FF2B5EF4-FFF2-40B4-BE49-F238E27FC236}">
                  <a16:creationId xmlns:a16="http://schemas.microsoft.com/office/drawing/2014/main" id="{6EE15100-78F4-48A8-A24F-EE3CD3745D39}"/>
                </a:ext>
              </a:extLst>
            </p:cNvPr>
            <p:cNvSpPr/>
            <p:nvPr/>
          </p:nvSpPr>
          <p:spPr bwMode="auto">
            <a:xfrm>
              <a:off x="3879" y="2928"/>
              <a:ext cx="496" cy="192"/>
            </a:xfrm>
            <a:custGeom>
              <a:avLst/>
              <a:gdLst>
                <a:gd name="T0" fmla="*/ 0 w 432"/>
                <a:gd name="T1" fmla="*/ 0 h 192"/>
                <a:gd name="T2" fmla="*/ 144 w 432"/>
                <a:gd name="T3" fmla="*/ 48 h 192"/>
                <a:gd name="T4" fmla="*/ 288 w 432"/>
                <a:gd name="T5" fmla="*/ 144 h 192"/>
                <a:gd name="T6" fmla="*/ 432 w 432"/>
                <a:gd name="T7" fmla="*/ 192 h 19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32" h="192">
                  <a:moveTo>
                    <a:pt x="0" y="0"/>
                  </a:moveTo>
                  <a:cubicBezTo>
                    <a:pt x="48" y="12"/>
                    <a:pt x="96" y="24"/>
                    <a:pt x="144" y="48"/>
                  </a:cubicBezTo>
                  <a:cubicBezTo>
                    <a:pt x="192" y="72"/>
                    <a:pt x="240" y="120"/>
                    <a:pt x="288" y="144"/>
                  </a:cubicBezTo>
                  <a:cubicBezTo>
                    <a:pt x="336" y="168"/>
                    <a:pt x="384" y="180"/>
                    <a:pt x="432" y="192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7" name="Freeform 31">
              <a:extLst>
                <a:ext uri="{FF2B5EF4-FFF2-40B4-BE49-F238E27FC236}">
                  <a16:creationId xmlns:a16="http://schemas.microsoft.com/office/drawing/2014/main" id="{A9406CD6-CA77-47A9-B59C-26228D2933C8}"/>
                </a:ext>
              </a:extLst>
            </p:cNvPr>
            <p:cNvSpPr/>
            <p:nvPr/>
          </p:nvSpPr>
          <p:spPr bwMode="auto">
            <a:xfrm>
              <a:off x="3888" y="3072"/>
              <a:ext cx="720" cy="384"/>
            </a:xfrm>
            <a:custGeom>
              <a:avLst/>
              <a:gdLst>
                <a:gd name="T0" fmla="*/ 0 w 720"/>
                <a:gd name="T1" fmla="*/ 0 h 384"/>
                <a:gd name="T2" fmla="*/ 240 w 720"/>
                <a:gd name="T3" fmla="*/ 48 h 384"/>
                <a:gd name="T4" fmla="*/ 528 w 720"/>
                <a:gd name="T5" fmla="*/ 288 h 384"/>
                <a:gd name="T6" fmla="*/ 720 w 720"/>
                <a:gd name="T7" fmla="*/ 384 h 38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20" h="384">
                  <a:moveTo>
                    <a:pt x="0" y="0"/>
                  </a:moveTo>
                  <a:cubicBezTo>
                    <a:pt x="76" y="0"/>
                    <a:pt x="152" y="0"/>
                    <a:pt x="240" y="48"/>
                  </a:cubicBezTo>
                  <a:cubicBezTo>
                    <a:pt x="328" y="96"/>
                    <a:pt x="448" y="232"/>
                    <a:pt x="528" y="288"/>
                  </a:cubicBezTo>
                  <a:cubicBezTo>
                    <a:pt x="608" y="344"/>
                    <a:pt x="664" y="364"/>
                    <a:pt x="720" y="384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8" name="Freeform 32">
              <a:extLst>
                <a:ext uri="{FF2B5EF4-FFF2-40B4-BE49-F238E27FC236}">
                  <a16:creationId xmlns:a16="http://schemas.microsoft.com/office/drawing/2014/main" id="{49B94360-0CD8-4CD2-A25A-740EC63195DD}"/>
                </a:ext>
              </a:extLst>
            </p:cNvPr>
            <p:cNvSpPr/>
            <p:nvPr/>
          </p:nvSpPr>
          <p:spPr bwMode="auto">
            <a:xfrm>
              <a:off x="4821" y="2832"/>
              <a:ext cx="149" cy="508"/>
            </a:xfrm>
            <a:custGeom>
              <a:avLst/>
              <a:gdLst>
                <a:gd name="T0" fmla="*/ 0 w 56"/>
                <a:gd name="T1" fmla="*/ 672 h 672"/>
                <a:gd name="T2" fmla="*/ 48 w 56"/>
                <a:gd name="T3" fmla="*/ 432 h 672"/>
                <a:gd name="T4" fmla="*/ 48 w 56"/>
                <a:gd name="T5" fmla="*/ 0 h 67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6" h="672">
                  <a:moveTo>
                    <a:pt x="0" y="672"/>
                  </a:moveTo>
                  <a:cubicBezTo>
                    <a:pt x="20" y="608"/>
                    <a:pt x="40" y="544"/>
                    <a:pt x="48" y="432"/>
                  </a:cubicBezTo>
                  <a:cubicBezTo>
                    <a:pt x="56" y="320"/>
                    <a:pt x="52" y="160"/>
                    <a:pt x="48" y="0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9" name="Line 33">
              <a:extLst>
                <a:ext uri="{FF2B5EF4-FFF2-40B4-BE49-F238E27FC236}">
                  <a16:creationId xmlns:a16="http://schemas.microsoft.com/office/drawing/2014/main" id="{35053EEA-7D44-4E9A-BC24-4948EB6F1E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3" y="2723"/>
              <a:ext cx="192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90" name="Freeform 34">
              <a:extLst>
                <a:ext uri="{FF2B5EF4-FFF2-40B4-BE49-F238E27FC236}">
                  <a16:creationId xmlns:a16="http://schemas.microsoft.com/office/drawing/2014/main" id="{D590FE9F-EC3F-4164-AC40-AD03DF19BCDD}"/>
                </a:ext>
              </a:extLst>
            </p:cNvPr>
            <p:cNvSpPr/>
            <p:nvPr/>
          </p:nvSpPr>
          <p:spPr bwMode="auto">
            <a:xfrm>
              <a:off x="3888" y="3264"/>
              <a:ext cx="258" cy="240"/>
            </a:xfrm>
            <a:custGeom>
              <a:avLst/>
              <a:gdLst>
                <a:gd name="T0" fmla="*/ 0 w 288"/>
                <a:gd name="T1" fmla="*/ 0 h 240"/>
                <a:gd name="T2" fmla="*/ 144 w 288"/>
                <a:gd name="T3" fmla="*/ 48 h 240"/>
                <a:gd name="T4" fmla="*/ 192 w 288"/>
                <a:gd name="T5" fmla="*/ 192 h 240"/>
                <a:gd name="T6" fmla="*/ 288 w 288"/>
                <a:gd name="T7" fmla="*/ 240 h 2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8" h="240">
                  <a:moveTo>
                    <a:pt x="0" y="0"/>
                  </a:moveTo>
                  <a:cubicBezTo>
                    <a:pt x="56" y="8"/>
                    <a:pt x="112" y="16"/>
                    <a:pt x="144" y="48"/>
                  </a:cubicBezTo>
                  <a:cubicBezTo>
                    <a:pt x="176" y="80"/>
                    <a:pt x="168" y="160"/>
                    <a:pt x="192" y="192"/>
                  </a:cubicBezTo>
                  <a:cubicBezTo>
                    <a:pt x="216" y="224"/>
                    <a:pt x="252" y="232"/>
                    <a:pt x="288" y="240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1" name="Freeform 35">
              <a:extLst>
                <a:ext uri="{FF2B5EF4-FFF2-40B4-BE49-F238E27FC236}">
                  <a16:creationId xmlns:a16="http://schemas.microsoft.com/office/drawing/2014/main" id="{BCEAD035-41F0-4A94-B806-B813640657A4}"/>
                </a:ext>
              </a:extLst>
            </p:cNvPr>
            <p:cNvSpPr/>
            <p:nvPr/>
          </p:nvSpPr>
          <p:spPr bwMode="auto">
            <a:xfrm>
              <a:off x="4486" y="3491"/>
              <a:ext cx="128" cy="384"/>
            </a:xfrm>
            <a:custGeom>
              <a:avLst/>
              <a:gdLst>
                <a:gd name="T0" fmla="*/ 0 w 96"/>
                <a:gd name="T1" fmla="*/ 0 h 384"/>
                <a:gd name="T2" fmla="*/ 48 w 96"/>
                <a:gd name="T3" fmla="*/ 96 h 384"/>
                <a:gd name="T4" fmla="*/ 48 w 96"/>
                <a:gd name="T5" fmla="*/ 288 h 384"/>
                <a:gd name="T6" fmla="*/ 96 w 96"/>
                <a:gd name="T7" fmla="*/ 384 h 38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6" h="384">
                  <a:moveTo>
                    <a:pt x="0" y="0"/>
                  </a:moveTo>
                  <a:cubicBezTo>
                    <a:pt x="20" y="24"/>
                    <a:pt x="40" y="48"/>
                    <a:pt x="48" y="96"/>
                  </a:cubicBezTo>
                  <a:cubicBezTo>
                    <a:pt x="56" y="144"/>
                    <a:pt x="40" y="240"/>
                    <a:pt x="48" y="288"/>
                  </a:cubicBezTo>
                  <a:cubicBezTo>
                    <a:pt x="56" y="336"/>
                    <a:pt x="76" y="360"/>
                    <a:pt x="96" y="384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" name="Freeform 36">
              <a:extLst>
                <a:ext uri="{FF2B5EF4-FFF2-40B4-BE49-F238E27FC236}">
                  <a16:creationId xmlns:a16="http://schemas.microsoft.com/office/drawing/2014/main" id="{F13A5AC2-4F01-42B7-9A98-B47A409E7E9D}"/>
                </a:ext>
              </a:extLst>
            </p:cNvPr>
            <p:cNvSpPr/>
            <p:nvPr/>
          </p:nvSpPr>
          <p:spPr bwMode="auto">
            <a:xfrm>
              <a:off x="3888" y="3456"/>
              <a:ext cx="264" cy="432"/>
            </a:xfrm>
            <a:custGeom>
              <a:avLst/>
              <a:gdLst>
                <a:gd name="T0" fmla="*/ 0 w 288"/>
                <a:gd name="T1" fmla="*/ 0 h 432"/>
                <a:gd name="T2" fmla="*/ 96 w 288"/>
                <a:gd name="T3" fmla="*/ 144 h 432"/>
                <a:gd name="T4" fmla="*/ 144 w 288"/>
                <a:gd name="T5" fmla="*/ 336 h 432"/>
                <a:gd name="T6" fmla="*/ 288 w 288"/>
                <a:gd name="T7" fmla="*/ 432 h 4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8" h="432">
                  <a:moveTo>
                    <a:pt x="0" y="0"/>
                  </a:moveTo>
                  <a:cubicBezTo>
                    <a:pt x="36" y="44"/>
                    <a:pt x="72" y="88"/>
                    <a:pt x="96" y="144"/>
                  </a:cubicBezTo>
                  <a:cubicBezTo>
                    <a:pt x="120" y="200"/>
                    <a:pt x="112" y="288"/>
                    <a:pt x="144" y="336"/>
                  </a:cubicBezTo>
                  <a:cubicBezTo>
                    <a:pt x="176" y="384"/>
                    <a:pt x="232" y="408"/>
                    <a:pt x="288" y="432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3" name="Freeform 37">
              <a:extLst>
                <a:ext uri="{FF2B5EF4-FFF2-40B4-BE49-F238E27FC236}">
                  <a16:creationId xmlns:a16="http://schemas.microsoft.com/office/drawing/2014/main" id="{74F69567-D928-42BF-8EBF-8792F7FEF27B}"/>
                </a:ext>
              </a:extLst>
            </p:cNvPr>
            <p:cNvSpPr/>
            <p:nvPr/>
          </p:nvSpPr>
          <p:spPr bwMode="auto">
            <a:xfrm>
              <a:off x="4482" y="3216"/>
              <a:ext cx="809" cy="672"/>
            </a:xfrm>
            <a:custGeom>
              <a:avLst/>
              <a:gdLst>
                <a:gd name="T0" fmla="*/ 0 w 768"/>
                <a:gd name="T1" fmla="*/ 672 h 672"/>
                <a:gd name="T2" fmla="*/ 96 w 768"/>
                <a:gd name="T3" fmla="*/ 528 h 672"/>
                <a:gd name="T4" fmla="*/ 528 w 768"/>
                <a:gd name="T5" fmla="*/ 384 h 672"/>
                <a:gd name="T6" fmla="*/ 768 w 768"/>
                <a:gd name="T7" fmla="*/ 0 h 67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68" h="672">
                  <a:moveTo>
                    <a:pt x="0" y="672"/>
                  </a:moveTo>
                  <a:cubicBezTo>
                    <a:pt x="4" y="624"/>
                    <a:pt x="8" y="576"/>
                    <a:pt x="96" y="528"/>
                  </a:cubicBezTo>
                  <a:cubicBezTo>
                    <a:pt x="184" y="480"/>
                    <a:pt x="416" y="472"/>
                    <a:pt x="528" y="384"/>
                  </a:cubicBezTo>
                  <a:cubicBezTo>
                    <a:pt x="640" y="296"/>
                    <a:pt x="704" y="148"/>
                    <a:pt x="768" y="0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20" name="组合 19"/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6" name="TitleBackground"/>
            <p:cNvSpPr/>
            <p:nvPr>
              <p:custDataLst>
                <p:tags r:id="rId14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7" name="ColorBlock"/>
            <p:cNvSpPr/>
            <p:nvPr>
              <p:custDataLst>
                <p:tags r:id="rId15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8" name="TypeText"/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多选题</a:t>
              </a:r>
            </a:p>
          </p:txBody>
        </p:sp>
        <p:sp>
          <p:nvSpPr>
            <p:cNvPr id="19" name="TipText"/>
            <p:cNvSpPr txBox="1"/>
            <p:nvPr>
              <p:custDataLst>
                <p:tags r:id="rId17"/>
              </p:custDataLst>
            </p:nvPr>
          </p:nvSpPr>
          <p:spPr>
            <a:xfrm>
              <a:off x="151003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分</a:t>
              </a: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59416487"/>
      </p:ext>
    </p:extLst>
  </p:cSld>
  <p:clrMapOvr>
    <a:masterClrMapping/>
  </p:clrMapOvr>
  <p:transition spd="med">
    <p:split orient="vert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1"/>
          <p:cNvSpPr>
            <a:spLocks noGrp="1"/>
          </p:cNvSpPr>
          <p:nvPr>
            <p:ph type="title" idx="4294967295"/>
          </p:nvPr>
        </p:nvSpPr>
        <p:spPr>
          <a:xfrm>
            <a:off x="756000" y="108000"/>
            <a:ext cx="6781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练习：生成</a:t>
            </a:r>
            <a:r>
              <a:rPr lang="zh-CN" altLang="en-US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条件模式</a:t>
            </a:r>
          </a:p>
        </p:txBody>
      </p:sp>
      <p:sp>
        <p:nvSpPr>
          <p:cNvPr id="43" name="Rectangle 2"/>
          <p:cNvSpPr txBox="1">
            <a:spLocks noChangeArrowheads="1"/>
          </p:cNvSpPr>
          <p:nvPr/>
        </p:nvSpPr>
        <p:spPr bwMode="gray">
          <a:xfrm>
            <a:off x="252000" y="756000"/>
            <a:ext cx="8640000" cy="18427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360000" indent="-3600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  <a:defRPr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  <a:lvl2pPr marL="817200" lvl="1" indent="-3600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  <a:defRPr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>
                <a:sym typeface="Times New Roman" panose="02020603050405020304" pitchFamily="18" charset="0"/>
              </a:rPr>
              <a:t>从</a:t>
            </a:r>
            <a:r>
              <a:rPr lang="en-US" altLang="zh-CN" dirty="0">
                <a:sym typeface="Times New Roman" panose="02020603050405020304" pitchFamily="18" charset="0"/>
              </a:rPr>
              <a:t>FP-tree</a:t>
            </a:r>
            <a:r>
              <a:rPr lang="zh-CN" altLang="en-US" dirty="0">
                <a:sym typeface="Times New Roman" panose="02020603050405020304" pitchFamily="18" charset="0"/>
              </a:rPr>
              <a:t>的头表开始</a:t>
            </a:r>
          </a:p>
          <a:p>
            <a:r>
              <a:rPr lang="zh-CN" altLang="en-US" dirty="0">
                <a:sym typeface="Times New Roman" panose="02020603050405020304" pitchFamily="18" charset="0"/>
              </a:rPr>
              <a:t>按照每个频繁项的连接遍历 </a:t>
            </a:r>
            <a:r>
              <a:rPr lang="en-US" altLang="zh-CN" dirty="0">
                <a:sym typeface="Times New Roman" panose="02020603050405020304" pitchFamily="18" charset="0"/>
              </a:rPr>
              <a:t>FP-tree</a:t>
            </a:r>
          </a:p>
          <a:p>
            <a:r>
              <a:rPr lang="zh-CN" altLang="en-US" dirty="0">
                <a:sym typeface="Times New Roman" panose="02020603050405020304" pitchFamily="18" charset="0"/>
              </a:rPr>
              <a:t>列出能够到达此项的所有前缀路径，得到条件模式基</a:t>
            </a:r>
          </a:p>
        </p:txBody>
      </p:sp>
      <p:sp>
        <p:nvSpPr>
          <p:cNvPr id="44" name="Rectangle 3"/>
          <p:cNvSpPr>
            <a:spLocks noChangeArrowheads="1"/>
          </p:cNvSpPr>
          <p:nvPr/>
        </p:nvSpPr>
        <p:spPr bwMode="auto">
          <a:xfrm>
            <a:off x="467322" y="3073019"/>
            <a:ext cx="3146425" cy="22467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FF67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kumimoji="0"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条件模式库</a:t>
            </a:r>
          </a:p>
          <a:p>
            <a:r>
              <a:rPr kumimoji="0" lang="en-US" altLang="zh-CN" sz="2000" b="1" i="1" u="sng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item	cond. pattern base</a:t>
            </a:r>
          </a:p>
          <a:p>
            <a:r>
              <a:rPr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	f:3</a:t>
            </a:r>
          </a:p>
          <a:p>
            <a:r>
              <a:rPr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	fc:3</a:t>
            </a:r>
          </a:p>
          <a:p>
            <a:r>
              <a:rPr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	fca:1, f:1, c:1</a:t>
            </a:r>
          </a:p>
          <a:p>
            <a:r>
              <a:rPr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m	fca:2, fcab:1</a:t>
            </a:r>
          </a:p>
          <a:p>
            <a:r>
              <a:rPr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p	fcam:2, cb:1</a:t>
            </a:r>
          </a:p>
        </p:txBody>
      </p:sp>
      <p:grpSp>
        <p:nvGrpSpPr>
          <p:cNvPr id="41" name="Group 2">
            <a:extLst>
              <a:ext uri="{FF2B5EF4-FFF2-40B4-BE49-F238E27FC236}">
                <a16:creationId xmlns:a16="http://schemas.microsoft.com/office/drawing/2014/main" id="{1746FCA6-629C-4192-ACC7-20E2BF05D864}"/>
              </a:ext>
            </a:extLst>
          </p:cNvPr>
          <p:cNvGrpSpPr/>
          <p:nvPr/>
        </p:nvGrpSpPr>
        <p:grpSpPr bwMode="auto">
          <a:xfrm>
            <a:off x="3995936" y="3212976"/>
            <a:ext cx="4976817" cy="3525839"/>
            <a:chOff x="2493" y="1772"/>
            <a:chExt cx="3135" cy="2226"/>
          </a:xfrm>
        </p:grpSpPr>
        <p:sp>
          <p:nvSpPr>
            <p:cNvPr id="81" name="Text Box 3">
              <a:extLst>
                <a:ext uri="{FF2B5EF4-FFF2-40B4-BE49-F238E27FC236}">
                  <a16:creationId xmlns:a16="http://schemas.microsoft.com/office/drawing/2014/main" id="{667FD88A-DC77-47F1-B766-E540E06028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3" y="1772"/>
              <a:ext cx="278" cy="259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>
                  <a:latin typeface="+mn-lt"/>
                </a:rPr>
                <a:t>{}</a:t>
              </a:r>
            </a:p>
          </p:txBody>
        </p:sp>
        <p:sp>
          <p:nvSpPr>
            <p:cNvPr id="82" name="Text Box 4">
              <a:extLst>
                <a:ext uri="{FF2B5EF4-FFF2-40B4-BE49-F238E27FC236}">
                  <a16:creationId xmlns:a16="http://schemas.microsoft.com/office/drawing/2014/main" id="{EACE5B1F-4FAB-4E13-8148-8795D4F570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2" y="2205"/>
              <a:ext cx="301" cy="259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f:4</a:t>
              </a:r>
            </a:p>
          </p:txBody>
        </p:sp>
        <p:sp>
          <p:nvSpPr>
            <p:cNvPr id="83" name="Text Box 5">
              <a:extLst>
                <a:ext uri="{FF2B5EF4-FFF2-40B4-BE49-F238E27FC236}">
                  <a16:creationId xmlns:a16="http://schemas.microsoft.com/office/drawing/2014/main" id="{E131D01D-8D56-4737-B666-E81EB849E7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5" y="2205"/>
              <a:ext cx="328" cy="259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c:1</a:t>
              </a:r>
            </a:p>
          </p:txBody>
        </p:sp>
        <p:sp>
          <p:nvSpPr>
            <p:cNvPr id="84" name="Text Box 6">
              <a:extLst>
                <a:ext uri="{FF2B5EF4-FFF2-40B4-BE49-F238E27FC236}">
                  <a16:creationId xmlns:a16="http://schemas.microsoft.com/office/drawing/2014/main" id="{FE284028-D76B-4A14-AFD1-E44752CD34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1" y="2588"/>
              <a:ext cx="337" cy="26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b:1</a:t>
              </a:r>
            </a:p>
          </p:txBody>
        </p:sp>
        <p:sp>
          <p:nvSpPr>
            <p:cNvPr id="85" name="Text Box 7">
              <a:extLst>
                <a:ext uri="{FF2B5EF4-FFF2-40B4-BE49-F238E27FC236}">
                  <a16:creationId xmlns:a16="http://schemas.microsoft.com/office/drawing/2014/main" id="{72067C5B-BB54-4561-A693-441336ADA8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1" y="2971"/>
              <a:ext cx="337" cy="26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p:1</a:t>
              </a:r>
            </a:p>
          </p:txBody>
        </p:sp>
        <p:cxnSp>
          <p:nvCxnSpPr>
            <p:cNvPr id="86" name="AutoShape 8">
              <a:extLst>
                <a:ext uri="{FF2B5EF4-FFF2-40B4-BE49-F238E27FC236}">
                  <a16:creationId xmlns:a16="http://schemas.microsoft.com/office/drawing/2014/main" id="{DEBCB37A-CF10-4F32-BE81-5E68A5547C46}"/>
                </a:ext>
              </a:extLst>
            </p:cNvPr>
            <p:cNvCxnSpPr>
              <a:cxnSpLocks noChangeShapeType="1"/>
              <a:stCxn id="83" idx="2"/>
              <a:endCxn id="84" idx="0"/>
            </p:cNvCxnSpPr>
            <p:nvPr/>
          </p:nvCxnSpPr>
          <p:spPr bwMode="auto">
            <a:xfrm>
              <a:off x="5459" y="2464"/>
              <a:ext cx="1" cy="12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7" name="AutoShape 9">
              <a:extLst>
                <a:ext uri="{FF2B5EF4-FFF2-40B4-BE49-F238E27FC236}">
                  <a16:creationId xmlns:a16="http://schemas.microsoft.com/office/drawing/2014/main" id="{2BAD1E85-A594-4042-A22F-B37F7EAF6ADC}"/>
                </a:ext>
              </a:extLst>
            </p:cNvPr>
            <p:cNvCxnSpPr>
              <a:cxnSpLocks noChangeShapeType="1"/>
              <a:stCxn id="84" idx="2"/>
              <a:endCxn id="85" idx="0"/>
            </p:cNvCxnSpPr>
            <p:nvPr/>
          </p:nvCxnSpPr>
          <p:spPr bwMode="auto">
            <a:xfrm>
              <a:off x="5459" y="2848"/>
              <a:ext cx="0" cy="123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8" name="AutoShape 10">
              <a:extLst>
                <a:ext uri="{FF2B5EF4-FFF2-40B4-BE49-F238E27FC236}">
                  <a16:creationId xmlns:a16="http://schemas.microsoft.com/office/drawing/2014/main" id="{24F08B27-038E-4DC1-B704-CA21B744CAFC}"/>
                </a:ext>
              </a:extLst>
            </p:cNvPr>
            <p:cNvCxnSpPr>
              <a:cxnSpLocks noChangeShapeType="1"/>
              <a:stCxn id="81" idx="2"/>
              <a:endCxn id="83" idx="0"/>
            </p:cNvCxnSpPr>
            <p:nvPr/>
          </p:nvCxnSpPr>
          <p:spPr bwMode="auto">
            <a:xfrm>
              <a:off x="5052" y="2031"/>
              <a:ext cx="407" cy="17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9" name="AutoShape 11">
              <a:extLst>
                <a:ext uri="{FF2B5EF4-FFF2-40B4-BE49-F238E27FC236}">
                  <a16:creationId xmlns:a16="http://schemas.microsoft.com/office/drawing/2014/main" id="{FAA6229B-E7B5-46FE-8FA3-BC875C6354F4}"/>
                </a:ext>
              </a:extLst>
            </p:cNvPr>
            <p:cNvCxnSpPr>
              <a:cxnSpLocks noChangeShapeType="1"/>
              <a:stCxn id="81" idx="2"/>
              <a:endCxn id="82" idx="0"/>
            </p:cNvCxnSpPr>
            <p:nvPr/>
          </p:nvCxnSpPr>
          <p:spPr bwMode="auto">
            <a:xfrm flipH="1">
              <a:off x="4712" y="2031"/>
              <a:ext cx="340" cy="17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90" name="Text Box 12">
              <a:extLst>
                <a:ext uri="{FF2B5EF4-FFF2-40B4-BE49-F238E27FC236}">
                  <a16:creationId xmlns:a16="http://schemas.microsoft.com/office/drawing/2014/main" id="{D9C40B81-4300-4F88-A412-AEB134C9EE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6" y="2588"/>
              <a:ext cx="337" cy="26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b:1</a:t>
              </a:r>
            </a:p>
          </p:txBody>
        </p:sp>
        <p:sp>
          <p:nvSpPr>
            <p:cNvPr id="91" name="Text Box 13">
              <a:extLst>
                <a:ext uri="{FF2B5EF4-FFF2-40B4-BE49-F238E27FC236}">
                  <a16:creationId xmlns:a16="http://schemas.microsoft.com/office/drawing/2014/main" id="{AFB03070-65FB-4C42-8666-F842F088B2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0" y="2588"/>
              <a:ext cx="328" cy="26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c:3</a:t>
              </a:r>
            </a:p>
          </p:txBody>
        </p:sp>
        <p:cxnSp>
          <p:nvCxnSpPr>
            <p:cNvPr id="92" name="AutoShape 14">
              <a:extLst>
                <a:ext uri="{FF2B5EF4-FFF2-40B4-BE49-F238E27FC236}">
                  <a16:creationId xmlns:a16="http://schemas.microsoft.com/office/drawing/2014/main" id="{383C9523-E4CF-4204-97A2-532A41D1AC80}"/>
                </a:ext>
              </a:extLst>
            </p:cNvPr>
            <p:cNvCxnSpPr>
              <a:cxnSpLocks noChangeShapeType="1"/>
              <a:stCxn id="82" idx="2"/>
              <a:endCxn id="91" idx="0"/>
            </p:cNvCxnSpPr>
            <p:nvPr/>
          </p:nvCxnSpPr>
          <p:spPr bwMode="auto">
            <a:xfrm flipH="1">
              <a:off x="4504" y="2464"/>
              <a:ext cx="208" cy="12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93" name="AutoShape 15">
              <a:extLst>
                <a:ext uri="{FF2B5EF4-FFF2-40B4-BE49-F238E27FC236}">
                  <a16:creationId xmlns:a16="http://schemas.microsoft.com/office/drawing/2014/main" id="{E2CF1C73-79C1-4622-8977-884F6311E40D}"/>
                </a:ext>
              </a:extLst>
            </p:cNvPr>
            <p:cNvCxnSpPr>
              <a:cxnSpLocks noChangeShapeType="1"/>
              <a:stCxn id="82" idx="2"/>
            </p:cNvCxnSpPr>
            <p:nvPr/>
          </p:nvCxnSpPr>
          <p:spPr bwMode="auto">
            <a:xfrm>
              <a:off x="4712" y="2464"/>
              <a:ext cx="276" cy="12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94" name="Text Box 16">
              <a:extLst>
                <a:ext uri="{FF2B5EF4-FFF2-40B4-BE49-F238E27FC236}">
                  <a16:creationId xmlns:a16="http://schemas.microsoft.com/office/drawing/2014/main" id="{828895D3-CA30-4FF4-8E8D-9F38B9148E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0" y="2971"/>
              <a:ext cx="337" cy="26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a:3</a:t>
              </a:r>
            </a:p>
          </p:txBody>
        </p:sp>
        <p:sp>
          <p:nvSpPr>
            <p:cNvPr id="95" name="Text Box 17">
              <a:extLst>
                <a:ext uri="{FF2B5EF4-FFF2-40B4-BE49-F238E27FC236}">
                  <a16:creationId xmlns:a16="http://schemas.microsoft.com/office/drawing/2014/main" id="{C1AA0AB8-64E8-47FC-9D5B-30ACC48E9A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10" y="3356"/>
              <a:ext cx="337" cy="26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b:1</a:t>
              </a:r>
            </a:p>
          </p:txBody>
        </p:sp>
        <p:sp>
          <p:nvSpPr>
            <p:cNvPr id="96" name="Text Box 18">
              <a:extLst>
                <a:ext uri="{FF2B5EF4-FFF2-40B4-BE49-F238E27FC236}">
                  <a16:creationId xmlns:a16="http://schemas.microsoft.com/office/drawing/2014/main" id="{C2426B5A-9CF6-42F8-8C45-B0E384B41E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0" y="3356"/>
              <a:ext cx="373" cy="26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m:2</a:t>
              </a:r>
            </a:p>
          </p:txBody>
        </p:sp>
        <p:sp>
          <p:nvSpPr>
            <p:cNvPr id="97" name="Text Box 19">
              <a:extLst>
                <a:ext uri="{FF2B5EF4-FFF2-40B4-BE49-F238E27FC236}">
                  <a16:creationId xmlns:a16="http://schemas.microsoft.com/office/drawing/2014/main" id="{1812C24C-B47F-4FD2-A6C6-06603D6FDC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8" y="3739"/>
              <a:ext cx="337" cy="259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p:2</a:t>
              </a:r>
            </a:p>
          </p:txBody>
        </p:sp>
        <p:cxnSp>
          <p:nvCxnSpPr>
            <p:cNvPr id="98" name="AutoShape 20">
              <a:extLst>
                <a:ext uri="{FF2B5EF4-FFF2-40B4-BE49-F238E27FC236}">
                  <a16:creationId xmlns:a16="http://schemas.microsoft.com/office/drawing/2014/main" id="{FFC09A6F-9952-4AE8-A1DB-4B6BEB22F868}"/>
                </a:ext>
              </a:extLst>
            </p:cNvPr>
            <p:cNvCxnSpPr>
              <a:cxnSpLocks noChangeShapeType="1"/>
              <a:stCxn id="91" idx="2"/>
              <a:endCxn id="94" idx="0"/>
            </p:cNvCxnSpPr>
            <p:nvPr/>
          </p:nvCxnSpPr>
          <p:spPr bwMode="auto">
            <a:xfrm>
              <a:off x="4504" y="2848"/>
              <a:ext cx="35" cy="123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99" name="AutoShape 21">
              <a:extLst>
                <a:ext uri="{FF2B5EF4-FFF2-40B4-BE49-F238E27FC236}">
                  <a16:creationId xmlns:a16="http://schemas.microsoft.com/office/drawing/2014/main" id="{F6E59E3E-04BD-42FE-A40D-1E2A91B2991B}"/>
                </a:ext>
              </a:extLst>
            </p:cNvPr>
            <p:cNvCxnSpPr>
              <a:cxnSpLocks noChangeShapeType="1"/>
              <a:stCxn id="94" idx="2"/>
              <a:endCxn id="96" idx="0"/>
            </p:cNvCxnSpPr>
            <p:nvPr/>
          </p:nvCxnSpPr>
          <p:spPr bwMode="auto">
            <a:xfrm flipH="1">
              <a:off x="4317" y="3231"/>
              <a:ext cx="222" cy="125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00" name="AutoShape 22">
              <a:extLst>
                <a:ext uri="{FF2B5EF4-FFF2-40B4-BE49-F238E27FC236}">
                  <a16:creationId xmlns:a16="http://schemas.microsoft.com/office/drawing/2014/main" id="{AF7933A2-8F47-40B5-8E07-8E239BD49831}"/>
                </a:ext>
              </a:extLst>
            </p:cNvPr>
            <p:cNvCxnSpPr>
              <a:cxnSpLocks noChangeShapeType="1"/>
              <a:stCxn id="94" idx="2"/>
              <a:endCxn id="95" idx="0"/>
            </p:cNvCxnSpPr>
            <p:nvPr/>
          </p:nvCxnSpPr>
          <p:spPr bwMode="auto">
            <a:xfrm>
              <a:off x="4538" y="3231"/>
              <a:ext cx="240" cy="125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01" name="AutoShape 23">
              <a:extLst>
                <a:ext uri="{FF2B5EF4-FFF2-40B4-BE49-F238E27FC236}">
                  <a16:creationId xmlns:a16="http://schemas.microsoft.com/office/drawing/2014/main" id="{2EE02912-C004-40F6-818B-0608F8A1A773}"/>
                </a:ext>
              </a:extLst>
            </p:cNvPr>
            <p:cNvCxnSpPr>
              <a:cxnSpLocks noChangeShapeType="1"/>
              <a:stCxn id="96" idx="2"/>
              <a:endCxn id="97" idx="0"/>
            </p:cNvCxnSpPr>
            <p:nvPr/>
          </p:nvCxnSpPr>
          <p:spPr bwMode="auto">
            <a:xfrm>
              <a:off x="4317" y="3610"/>
              <a:ext cx="0" cy="13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02" name="Text Box 24">
              <a:extLst>
                <a:ext uri="{FF2B5EF4-FFF2-40B4-BE49-F238E27FC236}">
                  <a16:creationId xmlns:a16="http://schemas.microsoft.com/office/drawing/2014/main" id="{531B683F-B5D1-4262-90FD-724E93F77B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2" y="3739"/>
              <a:ext cx="373" cy="259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m:1</a:t>
              </a:r>
            </a:p>
          </p:txBody>
        </p:sp>
        <p:cxnSp>
          <p:nvCxnSpPr>
            <p:cNvPr id="103" name="AutoShape 25">
              <a:extLst>
                <a:ext uri="{FF2B5EF4-FFF2-40B4-BE49-F238E27FC236}">
                  <a16:creationId xmlns:a16="http://schemas.microsoft.com/office/drawing/2014/main" id="{B7B70CB8-16C7-485C-931B-C719453FA7B6}"/>
                </a:ext>
              </a:extLst>
            </p:cNvPr>
            <p:cNvCxnSpPr>
              <a:cxnSpLocks noChangeShapeType="1"/>
              <a:stCxn id="95" idx="2"/>
              <a:endCxn id="102" idx="0"/>
            </p:cNvCxnSpPr>
            <p:nvPr/>
          </p:nvCxnSpPr>
          <p:spPr bwMode="auto">
            <a:xfrm>
              <a:off x="4779" y="3616"/>
              <a:ext cx="0" cy="123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04" name="Text Box 26">
              <a:extLst>
                <a:ext uri="{FF2B5EF4-FFF2-40B4-BE49-F238E27FC236}">
                  <a16:creationId xmlns:a16="http://schemas.microsoft.com/office/drawing/2014/main" id="{3623CA94-14E4-4C8E-A87B-A7B1022C8F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3" y="2108"/>
              <a:ext cx="1609" cy="14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0070C0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kumimoji="0" lang="zh-CN" altLang="en-US" sz="2000" b="1">
                  <a:latin typeface="+mn-ea"/>
                  <a:ea typeface="+mn-ea"/>
                </a:rPr>
                <a:t>头表</a:t>
              </a:r>
              <a:endParaRPr kumimoji="0" lang="zh-CN" altLang="en-US" sz="2000" b="1">
                <a:latin typeface="+mn-lt"/>
              </a:endParaRPr>
            </a:p>
            <a:p>
              <a:pPr>
                <a:lnSpc>
                  <a:spcPct val="90000"/>
                </a:lnSpc>
              </a:pPr>
              <a:r>
                <a:rPr kumimoji="0" lang="en-US" altLang="zh-CN" sz="2000" b="1" i="1" u="sng">
                  <a:latin typeface="+mn-lt"/>
                </a:rPr>
                <a:t>Item  frequency  head </a:t>
              </a:r>
            </a:p>
            <a:p>
              <a:pPr>
                <a:lnSpc>
                  <a:spcPct val="90000"/>
                </a:lnSpc>
              </a:pPr>
              <a:r>
                <a:rPr kumimoji="0" lang="en-US" altLang="zh-CN" sz="2000" i="1">
                  <a:latin typeface="+mn-lt"/>
                </a:rPr>
                <a:t> f	4</a:t>
              </a:r>
            </a:p>
            <a:p>
              <a:pPr>
                <a:lnSpc>
                  <a:spcPct val="90000"/>
                </a:lnSpc>
              </a:pPr>
              <a:r>
                <a:rPr kumimoji="0" lang="en-US" altLang="zh-CN" sz="2000" i="1">
                  <a:latin typeface="+mn-lt"/>
                </a:rPr>
                <a:t>c	4</a:t>
              </a:r>
            </a:p>
            <a:p>
              <a:pPr>
                <a:lnSpc>
                  <a:spcPct val="90000"/>
                </a:lnSpc>
              </a:pPr>
              <a:r>
                <a:rPr kumimoji="0" lang="en-US" altLang="zh-CN" sz="2000" i="1">
                  <a:latin typeface="+mn-lt"/>
                </a:rPr>
                <a:t>a	3</a:t>
              </a:r>
            </a:p>
            <a:p>
              <a:pPr>
                <a:lnSpc>
                  <a:spcPct val="90000"/>
                </a:lnSpc>
              </a:pPr>
              <a:r>
                <a:rPr kumimoji="0" lang="en-US" altLang="zh-CN" sz="2000" i="1">
                  <a:latin typeface="+mn-lt"/>
                </a:rPr>
                <a:t>b	3</a:t>
              </a:r>
            </a:p>
            <a:p>
              <a:pPr>
                <a:lnSpc>
                  <a:spcPct val="90000"/>
                </a:lnSpc>
              </a:pPr>
              <a:r>
                <a:rPr kumimoji="0" lang="en-US" altLang="zh-CN" sz="2000" i="1">
                  <a:latin typeface="+mn-lt"/>
                </a:rPr>
                <a:t>m	3</a:t>
              </a:r>
            </a:p>
            <a:p>
              <a:pPr>
                <a:lnSpc>
                  <a:spcPct val="90000"/>
                </a:lnSpc>
              </a:pPr>
              <a:r>
                <a:rPr kumimoji="0" lang="en-US" altLang="zh-CN" sz="2000" i="1">
                  <a:latin typeface="+mn-lt"/>
                </a:rPr>
                <a:t>p	3</a:t>
              </a:r>
              <a:endParaRPr kumimoji="0" lang="en-US" altLang="zh-CN" sz="2000">
                <a:latin typeface="+mn-lt"/>
              </a:endParaRPr>
            </a:p>
          </p:txBody>
        </p:sp>
        <p:sp>
          <p:nvSpPr>
            <p:cNvPr id="105" name="Freeform 27">
              <a:extLst>
                <a:ext uri="{FF2B5EF4-FFF2-40B4-BE49-F238E27FC236}">
                  <a16:creationId xmlns:a16="http://schemas.microsoft.com/office/drawing/2014/main" id="{C2730A2A-44B4-4023-928E-E36450D35BEF}"/>
                </a:ext>
              </a:extLst>
            </p:cNvPr>
            <p:cNvSpPr/>
            <p:nvPr/>
          </p:nvSpPr>
          <p:spPr bwMode="auto">
            <a:xfrm>
              <a:off x="3879" y="2341"/>
              <a:ext cx="672" cy="240"/>
            </a:xfrm>
            <a:custGeom>
              <a:avLst/>
              <a:gdLst>
                <a:gd name="T0" fmla="*/ 0 w 672"/>
                <a:gd name="T1" fmla="*/ 240 h 240"/>
                <a:gd name="T2" fmla="*/ 288 w 672"/>
                <a:gd name="T3" fmla="*/ 192 h 240"/>
                <a:gd name="T4" fmla="*/ 432 w 672"/>
                <a:gd name="T5" fmla="*/ 48 h 240"/>
                <a:gd name="T6" fmla="*/ 672 w 672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2" h="240">
                  <a:moveTo>
                    <a:pt x="0" y="240"/>
                  </a:moveTo>
                  <a:cubicBezTo>
                    <a:pt x="108" y="232"/>
                    <a:pt x="216" y="224"/>
                    <a:pt x="288" y="192"/>
                  </a:cubicBezTo>
                  <a:cubicBezTo>
                    <a:pt x="360" y="160"/>
                    <a:pt x="368" y="80"/>
                    <a:pt x="432" y="48"/>
                  </a:cubicBezTo>
                  <a:cubicBezTo>
                    <a:pt x="496" y="16"/>
                    <a:pt x="584" y="8"/>
                    <a:pt x="672" y="0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6" name="Freeform 28">
              <a:extLst>
                <a:ext uri="{FF2B5EF4-FFF2-40B4-BE49-F238E27FC236}">
                  <a16:creationId xmlns:a16="http://schemas.microsoft.com/office/drawing/2014/main" id="{9B263661-27F7-4399-8ABF-E82E4DBAD04E}"/>
                </a:ext>
              </a:extLst>
            </p:cNvPr>
            <p:cNvSpPr/>
            <p:nvPr/>
          </p:nvSpPr>
          <p:spPr bwMode="auto">
            <a:xfrm>
              <a:off x="3879" y="2725"/>
              <a:ext cx="454" cy="1"/>
            </a:xfrm>
            <a:custGeom>
              <a:avLst/>
              <a:gdLst>
                <a:gd name="T0" fmla="*/ 0 w 432"/>
                <a:gd name="T1" fmla="*/ 0 h 1"/>
                <a:gd name="T2" fmla="*/ 432 w 432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32" h="1">
                  <a:moveTo>
                    <a:pt x="0" y="0"/>
                  </a:moveTo>
                  <a:cubicBezTo>
                    <a:pt x="0" y="0"/>
                    <a:pt x="216" y="0"/>
                    <a:pt x="432" y="0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90242F2A-05F7-45DC-9293-327B7D0474A3}"/>
                </a:ext>
              </a:extLst>
            </p:cNvPr>
            <p:cNvSpPr/>
            <p:nvPr/>
          </p:nvSpPr>
          <p:spPr bwMode="auto">
            <a:xfrm>
              <a:off x="4658" y="2328"/>
              <a:ext cx="637" cy="368"/>
            </a:xfrm>
            <a:custGeom>
              <a:avLst/>
              <a:gdLst>
                <a:gd name="T0" fmla="*/ 0 w 480"/>
                <a:gd name="T1" fmla="*/ 384 h 384"/>
                <a:gd name="T2" fmla="*/ 48 w 480"/>
                <a:gd name="T3" fmla="*/ 336 h 384"/>
                <a:gd name="T4" fmla="*/ 240 w 480"/>
                <a:gd name="T5" fmla="*/ 96 h 384"/>
                <a:gd name="T6" fmla="*/ 480 w 480"/>
                <a:gd name="T7" fmla="*/ 0 h 38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80" h="384">
                  <a:moveTo>
                    <a:pt x="0" y="384"/>
                  </a:moveTo>
                  <a:cubicBezTo>
                    <a:pt x="4" y="384"/>
                    <a:pt x="8" y="384"/>
                    <a:pt x="48" y="336"/>
                  </a:cubicBezTo>
                  <a:cubicBezTo>
                    <a:pt x="88" y="288"/>
                    <a:pt x="168" y="152"/>
                    <a:pt x="240" y="96"/>
                  </a:cubicBezTo>
                  <a:cubicBezTo>
                    <a:pt x="312" y="40"/>
                    <a:pt x="396" y="20"/>
                    <a:pt x="480" y="0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6160C7FE-0263-4036-B925-E3D4DF5FE838}"/>
                </a:ext>
              </a:extLst>
            </p:cNvPr>
            <p:cNvSpPr/>
            <p:nvPr/>
          </p:nvSpPr>
          <p:spPr bwMode="auto">
            <a:xfrm>
              <a:off x="3879" y="2928"/>
              <a:ext cx="496" cy="192"/>
            </a:xfrm>
            <a:custGeom>
              <a:avLst/>
              <a:gdLst>
                <a:gd name="T0" fmla="*/ 0 w 432"/>
                <a:gd name="T1" fmla="*/ 0 h 192"/>
                <a:gd name="T2" fmla="*/ 144 w 432"/>
                <a:gd name="T3" fmla="*/ 48 h 192"/>
                <a:gd name="T4" fmla="*/ 288 w 432"/>
                <a:gd name="T5" fmla="*/ 144 h 192"/>
                <a:gd name="T6" fmla="*/ 432 w 432"/>
                <a:gd name="T7" fmla="*/ 192 h 19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32" h="192">
                  <a:moveTo>
                    <a:pt x="0" y="0"/>
                  </a:moveTo>
                  <a:cubicBezTo>
                    <a:pt x="48" y="12"/>
                    <a:pt x="96" y="24"/>
                    <a:pt x="144" y="48"/>
                  </a:cubicBezTo>
                  <a:cubicBezTo>
                    <a:pt x="192" y="72"/>
                    <a:pt x="240" y="120"/>
                    <a:pt x="288" y="144"/>
                  </a:cubicBezTo>
                  <a:cubicBezTo>
                    <a:pt x="336" y="168"/>
                    <a:pt x="384" y="180"/>
                    <a:pt x="432" y="192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51AD0032-B69D-4632-8E3F-68932B88D8FE}"/>
                </a:ext>
              </a:extLst>
            </p:cNvPr>
            <p:cNvSpPr/>
            <p:nvPr/>
          </p:nvSpPr>
          <p:spPr bwMode="auto">
            <a:xfrm>
              <a:off x="3888" y="3072"/>
              <a:ext cx="720" cy="384"/>
            </a:xfrm>
            <a:custGeom>
              <a:avLst/>
              <a:gdLst>
                <a:gd name="T0" fmla="*/ 0 w 720"/>
                <a:gd name="T1" fmla="*/ 0 h 384"/>
                <a:gd name="T2" fmla="*/ 240 w 720"/>
                <a:gd name="T3" fmla="*/ 48 h 384"/>
                <a:gd name="T4" fmla="*/ 528 w 720"/>
                <a:gd name="T5" fmla="*/ 288 h 384"/>
                <a:gd name="T6" fmla="*/ 720 w 720"/>
                <a:gd name="T7" fmla="*/ 384 h 38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20" h="384">
                  <a:moveTo>
                    <a:pt x="0" y="0"/>
                  </a:moveTo>
                  <a:cubicBezTo>
                    <a:pt x="76" y="0"/>
                    <a:pt x="152" y="0"/>
                    <a:pt x="240" y="48"/>
                  </a:cubicBezTo>
                  <a:cubicBezTo>
                    <a:pt x="328" y="96"/>
                    <a:pt x="448" y="232"/>
                    <a:pt x="528" y="288"/>
                  </a:cubicBezTo>
                  <a:cubicBezTo>
                    <a:pt x="608" y="344"/>
                    <a:pt x="664" y="364"/>
                    <a:pt x="720" y="384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F1CA553D-B484-4F4C-8D5F-01885B12BBCE}"/>
                </a:ext>
              </a:extLst>
            </p:cNvPr>
            <p:cNvSpPr/>
            <p:nvPr/>
          </p:nvSpPr>
          <p:spPr bwMode="auto">
            <a:xfrm>
              <a:off x="4821" y="2832"/>
              <a:ext cx="149" cy="508"/>
            </a:xfrm>
            <a:custGeom>
              <a:avLst/>
              <a:gdLst>
                <a:gd name="T0" fmla="*/ 0 w 56"/>
                <a:gd name="T1" fmla="*/ 672 h 672"/>
                <a:gd name="T2" fmla="*/ 48 w 56"/>
                <a:gd name="T3" fmla="*/ 432 h 672"/>
                <a:gd name="T4" fmla="*/ 48 w 56"/>
                <a:gd name="T5" fmla="*/ 0 h 67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6" h="672">
                  <a:moveTo>
                    <a:pt x="0" y="672"/>
                  </a:moveTo>
                  <a:cubicBezTo>
                    <a:pt x="20" y="608"/>
                    <a:pt x="40" y="544"/>
                    <a:pt x="48" y="432"/>
                  </a:cubicBezTo>
                  <a:cubicBezTo>
                    <a:pt x="56" y="320"/>
                    <a:pt x="52" y="160"/>
                    <a:pt x="48" y="0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1" name="Line 33">
              <a:extLst>
                <a:ext uri="{FF2B5EF4-FFF2-40B4-BE49-F238E27FC236}">
                  <a16:creationId xmlns:a16="http://schemas.microsoft.com/office/drawing/2014/main" id="{14539DC3-A97C-4AA0-BA49-2052450489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3" y="2723"/>
              <a:ext cx="192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112" name="Freeform 34">
              <a:extLst>
                <a:ext uri="{FF2B5EF4-FFF2-40B4-BE49-F238E27FC236}">
                  <a16:creationId xmlns:a16="http://schemas.microsoft.com/office/drawing/2014/main" id="{41E7DFDD-5AAD-4726-A526-AD20B9550E9C}"/>
                </a:ext>
              </a:extLst>
            </p:cNvPr>
            <p:cNvSpPr/>
            <p:nvPr/>
          </p:nvSpPr>
          <p:spPr bwMode="auto">
            <a:xfrm>
              <a:off x="3888" y="3264"/>
              <a:ext cx="258" cy="240"/>
            </a:xfrm>
            <a:custGeom>
              <a:avLst/>
              <a:gdLst>
                <a:gd name="T0" fmla="*/ 0 w 288"/>
                <a:gd name="T1" fmla="*/ 0 h 240"/>
                <a:gd name="T2" fmla="*/ 144 w 288"/>
                <a:gd name="T3" fmla="*/ 48 h 240"/>
                <a:gd name="T4" fmla="*/ 192 w 288"/>
                <a:gd name="T5" fmla="*/ 192 h 240"/>
                <a:gd name="T6" fmla="*/ 288 w 288"/>
                <a:gd name="T7" fmla="*/ 240 h 2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8" h="240">
                  <a:moveTo>
                    <a:pt x="0" y="0"/>
                  </a:moveTo>
                  <a:cubicBezTo>
                    <a:pt x="56" y="8"/>
                    <a:pt x="112" y="16"/>
                    <a:pt x="144" y="48"/>
                  </a:cubicBezTo>
                  <a:cubicBezTo>
                    <a:pt x="176" y="80"/>
                    <a:pt x="168" y="160"/>
                    <a:pt x="192" y="192"/>
                  </a:cubicBezTo>
                  <a:cubicBezTo>
                    <a:pt x="216" y="224"/>
                    <a:pt x="252" y="232"/>
                    <a:pt x="288" y="240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3" name="Freeform 35">
              <a:extLst>
                <a:ext uri="{FF2B5EF4-FFF2-40B4-BE49-F238E27FC236}">
                  <a16:creationId xmlns:a16="http://schemas.microsoft.com/office/drawing/2014/main" id="{2C49C1FA-E11E-463B-84A3-D00204F534AA}"/>
                </a:ext>
              </a:extLst>
            </p:cNvPr>
            <p:cNvSpPr/>
            <p:nvPr/>
          </p:nvSpPr>
          <p:spPr bwMode="auto">
            <a:xfrm>
              <a:off x="4486" y="3491"/>
              <a:ext cx="128" cy="384"/>
            </a:xfrm>
            <a:custGeom>
              <a:avLst/>
              <a:gdLst>
                <a:gd name="T0" fmla="*/ 0 w 96"/>
                <a:gd name="T1" fmla="*/ 0 h 384"/>
                <a:gd name="T2" fmla="*/ 48 w 96"/>
                <a:gd name="T3" fmla="*/ 96 h 384"/>
                <a:gd name="T4" fmla="*/ 48 w 96"/>
                <a:gd name="T5" fmla="*/ 288 h 384"/>
                <a:gd name="T6" fmla="*/ 96 w 96"/>
                <a:gd name="T7" fmla="*/ 384 h 38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6" h="384">
                  <a:moveTo>
                    <a:pt x="0" y="0"/>
                  </a:moveTo>
                  <a:cubicBezTo>
                    <a:pt x="20" y="24"/>
                    <a:pt x="40" y="48"/>
                    <a:pt x="48" y="96"/>
                  </a:cubicBezTo>
                  <a:cubicBezTo>
                    <a:pt x="56" y="144"/>
                    <a:pt x="40" y="240"/>
                    <a:pt x="48" y="288"/>
                  </a:cubicBezTo>
                  <a:cubicBezTo>
                    <a:pt x="56" y="336"/>
                    <a:pt x="76" y="360"/>
                    <a:pt x="96" y="384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4" name="Freeform 36">
              <a:extLst>
                <a:ext uri="{FF2B5EF4-FFF2-40B4-BE49-F238E27FC236}">
                  <a16:creationId xmlns:a16="http://schemas.microsoft.com/office/drawing/2014/main" id="{CC62B79C-9227-418F-92A7-6D8F37282597}"/>
                </a:ext>
              </a:extLst>
            </p:cNvPr>
            <p:cNvSpPr/>
            <p:nvPr/>
          </p:nvSpPr>
          <p:spPr bwMode="auto">
            <a:xfrm>
              <a:off x="3888" y="3456"/>
              <a:ext cx="264" cy="432"/>
            </a:xfrm>
            <a:custGeom>
              <a:avLst/>
              <a:gdLst>
                <a:gd name="T0" fmla="*/ 0 w 288"/>
                <a:gd name="T1" fmla="*/ 0 h 432"/>
                <a:gd name="T2" fmla="*/ 96 w 288"/>
                <a:gd name="T3" fmla="*/ 144 h 432"/>
                <a:gd name="T4" fmla="*/ 144 w 288"/>
                <a:gd name="T5" fmla="*/ 336 h 432"/>
                <a:gd name="T6" fmla="*/ 288 w 288"/>
                <a:gd name="T7" fmla="*/ 432 h 4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8" h="432">
                  <a:moveTo>
                    <a:pt x="0" y="0"/>
                  </a:moveTo>
                  <a:cubicBezTo>
                    <a:pt x="36" y="44"/>
                    <a:pt x="72" y="88"/>
                    <a:pt x="96" y="144"/>
                  </a:cubicBezTo>
                  <a:cubicBezTo>
                    <a:pt x="120" y="200"/>
                    <a:pt x="112" y="288"/>
                    <a:pt x="144" y="336"/>
                  </a:cubicBezTo>
                  <a:cubicBezTo>
                    <a:pt x="176" y="384"/>
                    <a:pt x="232" y="408"/>
                    <a:pt x="288" y="432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5" name="Freeform 37">
              <a:extLst>
                <a:ext uri="{FF2B5EF4-FFF2-40B4-BE49-F238E27FC236}">
                  <a16:creationId xmlns:a16="http://schemas.microsoft.com/office/drawing/2014/main" id="{AA60607E-998A-4165-8EEF-EF9A338AADD0}"/>
                </a:ext>
              </a:extLst>
            </p:cNvPr>
            <p:cNvSpPr/>
            <p:nvPr/>
          </p:nvSpPr>
          <p:spPr bwMode="auto">
            <a:xfrm>
              <a:off x="4482" y="3216"/>
              <a:ext cx="809" cy="672"/>
            </a:xfrm>
            <a:custGeom>
              <a:avLst/>
              <a:gdLst>
                <a:gd name="T0" fmla="*/ 0 w 768"/>
                <a:gd name="T1" fmla="*/ 672 h 672"/>
                <a:gd name="T2" fmla="*/ 96 w 768"/>
                <a:gd name="T3" fmla="*/ 528 h 672"/>
                <a:gd name="T4" fmla="*/ 528 w 768"/>
                <a:gd name="T5" fmla="*/ 384 h 672"/>
                <a:gd name="T6" fmla="*/ 768 w 768"/>
                <a:gd name="T7" fmla="*/ 0 h 67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68" h="672">
                  <a:moveTo>
                    <a:pt x="0" y="672"/>
                  </a:moveTo>
                  <a:cubicBezTo>
                    <a:pt x="4" y="624"/>
                    <a:pt x="8" y="576"/>
                    <a:pt x="96" y="528"/>
                  </a:cubicBezTo>
                  <a:cubicBezTo>
                    <a:pt x="184" y="480"/>
                    <a:pt x="416" y="472"/>
                    <a:pt x="528" y="384"/>
                  </a:cubicBezTo>
                  <a:cubicBezTo>
                    <a:pt x="640" y="296"/>
                    <a:pt x="704" y="148"/>
                    <a:pt x="768" y="0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4411625"/>
      </p:ext>
    </p:extLst>
  </p:cSld>
  <p:clrMapOvr>
    <a:masterClrMapping/>
  </p:clrMapOvr>
  <p:transition spd="med" advClick="0">
    <p:split orient="vert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idx="4294967295"/>
          </p:nvPr>
        </p:nvSpPr>
        <p:spPr>
          <a:xfrm>
            <a:off x="755576" y="108000"/>
            <a:ext cx="6781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2.2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构造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FP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树：用</a:t>
            </a:r>
            <a:r>
              <a:rPr lang="en-US" altLang="zh-CN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FP-tree</a:t>
            </a:r>
            <a:r>
              <a:rPr lang="zh-CN" altLang="en-US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挖掘频繁集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A338785-1176-47E7-AE9D-2B60AFFE950B}"/>
              </a:ext>
            </a:extLst>
          </p:cNvPr>
          <p:cNvSpPr txBox="1">
            <a:spLocks noChangeArrowheads="1"/>
          </p:cNvSpPr>
          <p:nvPr/>
        </p:nvSpPr>
        <p:spPr>
          <a:xfrm>
            <a:off x="251999" y="756000"/>
            <a:ext cx="8640000" cy="40641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indent="-3600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基本思想 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(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分治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)</a:t>
            </a:r>
          </a:p>
          <a:p>
            <a:pPr marL="817200" lvl="1" indent="-3600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用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FP-tree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递归增长频繁集</a:t>
            </a:r>
          </a:p>
          <a:p>
            <a:pPr marL="360000" indent="-3600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方法 </a:t>
            </a:r>
          </a:p>
          <a:p>
            <a:pPr marL="817200" lvl="1" indent="-3600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对每个项，生成它的</a:t>
            </a:r>
            <a:r>
              <a:rPr lang="zh-CN" altLang="en-US" sz="22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条件模式基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, 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然后生成它的</a:t>
            </a:r>
            <a:r>
              <a:rPr lang="zh-CN" altLang="en-US" sz="22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条件 </a:t>
            </a:r>
            <a:r>
              <a:rPr lang="en-US" altLang="zh-CN" sz="22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FP-tree</a:t>
            </a:r>
          </a:p>
          <a:p>
            <a:pPr marL="817200" lvl="1" indent="-3600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对每个新生成的条件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FP-tree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，重复这个步骤</a:t>
            </a:r>
          </a:p>
          <a:p>
            <a:pPr marL="817200" lvl="1" indent="-3600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直到结果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FP-tree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为</a:t>
            </a:r>
            <a:r>
              <a:rPr lang="zh-CN" altLang="en-US" sz="22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空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，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或只含</a:t>
            </a:r>
            <a:r>
              <a:rPr lang="zh-CN" altLang="en-US" sz="22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唯一的一个路径 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(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此路径的每个子路径对应的项集都是频繁集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59833454"/>
      </p:ext>
    </p:extLst>
  </p:cSld>
  <p:clrMapOvr>
    <a:masterClrMapping/>
  </p:clrMapOvr>
  <p:transition spd="med" advClick="0">
    <p:split orient="vert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756000" y="108000"/>
            <a:ext cx="6781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举例：节点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E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（</a:t>
            </a:r>
            <a:r>
              <a:rPr lang="en-US" altLang="zh-CN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1/3</a:t>
            </a:r>
            <a:r>
              <a:rPr lang="zh-CN" altLang="en-US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）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0B7A0EA-B04C-49BD-8FDD-4A1C3EE879FF}"/>
              </a:ext>
            </a:extLst>
          </p:cNvPr>
          <p:cNvGrpSpPr/>
          <p:nvPr/>
        </p:nvGrpSpPr>
        <p:grpSpPr>
          <a:xfrm>
            <a:off x="348680" y="2491868"/>
            <a:ext cx="4491397" cy="3817452"/>
            <a:chOff x="348680" y="1276689"/>
            <a:chExt cx="4491397" cy="3817452"/>
          </a:xfrm>
        </p:grpSpPr>
        <p:sp>
          <p:nvSpPr>
            <p:cNvPr id="4" name="Oval 3"/>
            <p:cNvSpPr>
              <a:spLocks noChangeArrowheads="1"/>
            </p:cNvSpPr>
            <p:nvPr/>
          </p:nvSpPr>
          <p:spPr bwMode="auto">
            <a:xfrm>
              <a:off x="2482280" y="2124444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5" name="Oval 4"/>
            <p:cNvSpPr>
              <a:spLocks noChangeArrowheads="1"/>
            </p:cNvSpPr>
            <p:nvPr/>
          </p:nvSpPr>
          <p:spPr bwMode="auto">
            <a:xfrm>
              <a:off x="1663130" y="1352889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843980" y="2124444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H="1">
              <a:off x="1009600" y="1666905"/>
              <a:ext cx="807970" cy="4559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3091880" y="3076944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>
              <a:off x="1833232" y="1657688"/>
              <a:ext cx="746957" cy="4766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 flipH="1" flipV="1">
              <a:off x="2710880" y="2419688"/>
              <a:ext cx="457199" cy="6664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1122479" y="1276689"/>
              <a:ext cx="582211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null</a:t>
              </a:r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1086835" y="2076789"/>
              <a:ext cx="75533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A</a:t>
              </a:r>
              <a:r>
                <a:rPr lang="zh-CN" altLang="en-US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：</a:t>
              </a: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18" name="Text Box 17"/>
            <p:cNvSpPr txBox="1">
              <a:spLocks noChangeArrowheads="1"/>
            </p:cNvSpPr>
            <p:nvPr/>
          </p:nvSpPr>
          <p:spPr bwMode="auto">
            <a:xfrm>
              <a:off x="2737371" y="2076789"/>
              <a:ext cx="740908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B</a:t>
              </a:r>
              <a:r>
                <a:rPr lang="zh-CN" altLang="en-US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：</a:t>
              </a: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3361340" y="3029289"/>
              <a:ext cx="740908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C</a:t>
              </a:r>
              <a:r>
                <a:rPr lang="zh-CN" altLang="en-US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：</a:t>
              </a: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348680" y="3076944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348680" y="3944755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 flipV="1">
              <a:off x="501080" y="2427624"/>
              <a:ext cx="508522" cy="643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4" name="Line 23"/>
            <p:cNvSpPr>
              <a:spLocks noChangeShapeType="1"/>
            </p:cNvSpPr>
            <p:nvPr/>
          </p:nvSpPr>
          <p:spPr bwMode="auto">
            <a:xfrm flipH="1">
              <a:off x="501081" y="3392611"/>
              <a:ext cx="0" cy="552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5" name="Text Box 24"/>
            <p:cNvSpPr txBox="1">
              <a:spLocks noChangeArrowheads="1"/>
            </p:cNvSpPr>
            <p:nvPr/>
          </p:nvSpPr>
          <p:spPr bwMode="auto">
            <a:xfrm>
              <a:off x="547178" y="3207929"/>
              <a:ext cx="740908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C</a:t>
              </a:r>
              <a:r>
                <a:rPr lang="zh-CN" altLang="en-US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：</a:t>
              </a: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6" name="Text Box 25"/>
            <p:cNvSpPr txBox="1">
              <a:spLocks noChangeArrowheads="1"/>
            </p:cNvSpPr>
            <p:nvPr/>
          </p:nvSpPr>
          <p:spPr bwMode="auto">
            <a:xfrm>
              <a:off x="597823" y="3943052"/>
              <a:ext cx="75533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D</a:t>
              </a:r>
              <a:r>
                <a:rPr lang="zh-CN" altLang="en-US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：</a:t>
              </a: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>
              <a:off x="1339280" y="3076944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34" name="Text Box 33"/>
            <p:cNvSpPr txBox="1">
              <a:spLocks noChangeArrowheads="1"/>
            </p:cNvSpPr>
            <p:nvPr/>
          </p:nvSpPr>
          <p:spPr bwMode="auto">
            <a:xfrm>
              <a:off x="1590262" y="3190252"/>
              <a:ext cx="75533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D</a:t>
              </a:r>
              <a:r>
                <a:rPr lang="zh-CN" altLang="en-US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：</a:t>
              </a: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1567880" y="3944755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36" name="Text Box 35"/>
            <p:cNvSpPr txBox="1">
              <a:spLocks noChangeArrowheads="1"/>
            </p:cNvSpPr>
            <p:nvPr/>
          </p:nvSpPr>
          <p:spPr bwMode="auto">
            <a:xfrm>
              <a:off x="1498486" y="4232802"/>
              <a:ext cx="726481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E</a:t>
              </a:r>
              <a:r>
                <a:rPr lang="zh-CN" altLang="en-US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：</a:t>
              </a: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auto">
            <a:xfrm>
              <a:off x="3853880" y="3944755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 flipH="1" flipV="1">
              <a:off x="3347864" y="3340830"/>
              <a:ext cx="576064" cy="6216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39" name="Line 39"/>
            <p:cNvSpPr>
              <a:spLocks noChangeShapeType="1"/>
            </p:cNvSpPr>
            <p:nvPr/>
          </p:nvSpPr>
          <p:spPr bwMode="auto">
            <a:xfrm flipH="1" flipV="1">
              <a:off x="1009601" y="2427624"/>
              <a:ext cx="457199" cy="6585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0" name="Line 40"/>
            <p:cNvSpPr>
              <a:spLocks noChangeShapeType="1"/>
            </p:cNvSpPr>
            <p:nvPr/>
          </p:nvSpPr>
          <p:spPr bwMode="auto">
            <a:xfrm flipH="1" flipV="1">
              <a:off x="1487874" y="3381743"/>
              <a:ext cx="225736" cy="5630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2" name="Line 43"/>
            <p:cNvSpPr>
              <a:spLocks noChangeShapeType="1"/>
            </p:cNvSpPr>
            <p:nvPr/>
          </p:nvSpPr>
          <p:spPr bwMode="auto">
            <a:xfrm flipV="1">
              <a:off x="660145" y="3381743"/>
              <a:ext cx="758198" cy="66668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4" name="Line 45"/>
            <p:cNvSpPr>
              <a:spLocks noChangeShapeType="1"/>
            </p:cNvSpPr>
            <p:nvPr/>
          </p:nvSpPr>
          <p:spPr bwMode="auto">
            <a:xfrm flipV="1">
              <a:off x="1872680" y="4071388"/>
              <a:ext cx="1981200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6" name="Line 47"/>
            <p:cNvSpPr>
              <a:spLocks noChangeShapeType="1"/>
            </p:cNvSpPr>
            <p:nvPr/>
          </p:nvSpPr>
          <p:spPr bwMode="auto">
            <a:xfrm>
              <a:off x="653480" y="3220329"/>
              <a:ext cx="2438400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52" name="Oval 54"/>
            <p:cNvSpPr>
              <a:spLocks noChangeArrowheads="1"/>
            </p:cNvSpPr>
            <p:nvPr/>
          </p:nvSpPr>
          <p:spPr bwMode="auto">
            <a:xfrm>
              <a:off x="348680" y="4705689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53" name="Text Box 55"/>
            <p:cNvSpPr txBox="1">
              <a:spLocks noChangeArrowheads="1"/>
            </p:cNvSpPr>
            <p:nvPr/>
          </p:nvSpPr>
          <p:spPr bwMode="auto">
            <a:xfrm>
              <a:off x="653478" y="4694031"/>
              <a:ext cx="726481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E</a:t>
              </a:r>
              <a:r>
                <a:rPr lang="zh-CN" altLang="en-US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：</a:t>
              </a: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4" name="Line 56"/>
            <p:cNvSpPr>
              <a:spLocks noChangeShapeType="1"/>
            </p:cNvSpPr>
            <p:nvPr/>
          </p:nvSpPr>
          <p:spPr bwMode="auto">
            <a:xfrm>
              <a:off x="501080" y="4248488"/>
              <a:ext cx="0" cy="4572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55" name="Line 57"/>
            <p:cNvSpPr>
              <a:spLocks noChangeShapeType="1"/>
            </p:cNvSpPr>
            <p:nvPr/>
          </p:nvSpPr>
          <p:spPr bwMode="auto">
            <a:xfrm flipV="1">
              <a:off x="653479" y="4212555"/>
              <a:ext cx="955081" cy="597877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56" name="Text Box 37"/>
            <p:cNvSpPr txBox="1">
              <a:spLocks noChangeArrowheads="1"/>
            </p:cNvSpPr>
            <p:nvPr/>
          </p:nvSpPr>
          <p:spPr bwMode="auto">
            <a:xfrm>
              <a:off x="4113596" y="3897100"/>
              <a:ext cx="726481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E</a:t>
              </a:r>
              <a:r>
                <a:rPr lang="zh-CN" altLang="en-US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：</a:t>
              </a: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</a:p>
          </p:txBody>
        </p:sp>
      </p:grpSp>
      <p:sp>
        <p:nvSpPr>
          <p:cNvPr id="41" name="Rectangle 2">
            <a:extLst>
              <a:ext uri="{FF2B5EF4-FFF2-40B4-BE49-F238E27FC236}">
                <a16:creationId xmlns:a16="http://schemas.microsoft.com/office/drawing/2014/main" id="{B9472082-1111-49D1-87A6-EE7C28E31133}"/>
              </a:ext>
            </a:extLst>
          </p:cNvPr>
          <p:cNvSpPr txBox="1">
            <a:spLocks noChangeArrowheads="1"/>
          </p:cNvSpPr>
          <p:nvPr/>
        </p:nvSpPr>
        <p:spPr>
          <a:xfrm>
            <a:off x="252000" y="709370"/>
            <a:ext cx="8640000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indent="-180000" fontAlgn="base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基本思想 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(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分治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)</a:t>
            </a:r>
          </a:p>
          <a:p>
            <a:pPr marL="360000" lvl="1" indent="-180000" fontAlgn="base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100000"/>
            </a:pP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用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FP-tree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递归增长频繁集</a:t>
            </a:r>
          </a:p>
          <a:p>
            <a:pPr marL="180000" indent="-180000" fontAlgn="base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方法 </a:t>
            </a:r>
          </a:p>
          <a:p>
            <a:pPr marL="360000" lvl="1" indent="-180000" fontAlgn="base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100000"/>
            </a:pP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对每个项，生成它的</a:t>
            </a:r>
            <a:r>
              <a:rPr lang="zh-CN" altLang="en-US" sz="16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条件模式基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, 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然后生成它的</a:t>
            </a:r>
            <a:r>
              <a:rPr lang="zh-CN" altLang="en-US" sz="16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条件 </a:t>
            </a:r>
            <a:r>
              <a:rPr lang="en-US" altLang="zh-CN" sz="16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FP-tree</a:t>
            </a:r>
          </a:p>
          <a:p>
            <a:pPr marL="360000" lvl="1" indent="-180000" fontAlgn="base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100000"/>
            </a:pP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对每个新生成的条件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FP-tree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，重复这个步骤</a:t>
            </a:r>
          </a:p>
          <a:p>
            <a:pPr marL="360000" lvl="1" indent="-180000" fontAlgn="base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100000"/>
            </a:pP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直到结果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FP-tree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为</a:t>
            </a:r>
            <a:r>
              <a:rPr lang="zh-CN" altLang="en-US" sz="16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空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，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或只含</a:t>
            </a:r>
            <a:r>
              <a:rPr lang="zh-CN" altLang="en-US" sz="16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唯一的一个路径 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(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此路径的每个子路径对应的项集都是频繁集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)</a:t>
            </a:r>
          </a:p>
        </p:txBody>
      </p:sp>
      <p:graphicFrame>
        <p:nvGraphicFramePr>
          <p:cNvPr id="43" name="表格 42">
            <a:extLst>
              <a:ext uri="{FF2B5EF4-FFF2-40B4-BE49-F238E27FC236}">
                <a16:creationId xmlns:a16="http://schemas.microsoft.com/office/drawing/2014/main" id="{A74386B4-7DEF-4788-B875-BE206DBB3A9D}"/>
              </a:ext>
            </a:extLst>
          </p:cNvPr>
          <p:cNvGraphicFramePr>
            <a:graphicFrameLocks noGrp="1"/>
          </p:cNvGraphicFramePr>
          <p:nvPr/>
        </p:nvGraphicFramePr>
        <p:xfrm>
          <a:off x="2254499" y="5591367"/>
          <a:ext cx="1802890" cy="10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1" i="0" u="none" strike="noStrike" baseline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后缀模式</a:t>
                      </a:r>
                      <a:br>
                        <a:rPr lang="zh-CN" altLang="en-US" sz="1800" b="1" i="0" u="none" strike="noStrike" baseline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</a:br>
                      <a:r>
                        <a:rPr lang="en-US" altLang="zh-CN" sz="1800" b="1" i="0" u="none" strike="noStrike" baseline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(</a:t>
                      </a:r>
                      <a:r>
                        <a:rPr lang="en-US" sz="1800" b="1" i="0" u="none" strike="noStrike" baseline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PostModel)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180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8298433"/>
      </p:ext>
    </p:extLst>
  </p:cSld>
  <p:clrMapOvr>
    <a:masterClrMapping/>
  </p:clrMapOvr>
  <p:transition spd="med">
    <p:split orient="vert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756000" y="108000"/>
            <a:ext cx="6781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举例：节点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E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（</a:t>
            </a:r>
            <a:r>
              <a:rPr lang="en-US" altLang="zh-CN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1/3</a:t>
            </a:r>
            <a:r>
              <a:rPr lang="zh-CN" altLang="en-US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）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0B7A0EA-B04C-49BD-8FDD-4A1C3EE879FF}"/>
              </a:ext>
            </a:extLst>
          </p:cNvPr>
          <p:cNvGrpSpPr/>
          <p:nvPr/>
        </p:nvGrpSpPr>
        <p:grpSpPr>
          <a:xfrm>
            <a:off x="348680" y="2491868"/>
            <a:ext cx="4491397" cy="3817452"/>
            <a:chOff x="348680" y="1276689"/>
            <a:chExt cx="4491397" cy="3817452"/>
          </a:xfrm>
        </p:grpSpPr>
        <p:sp>
          <p:nvSpPr>
            <p:cNvPr id="4" name="Oval 3"/>
            <p:cNvSpPr>
              <a:spLocks noChangeArrowheads="1"/>
            </p:cNvSpPr>
            <p:nvPr/>
          </p:nvSpPr>
          <p:spPr bwMode="auto">
            <a:xfrm>
              <a:off x="2482280" y="2124444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5" name="Oval 4"/>
            <p:cNvSpPr>
              <a:spLocks noChangeArrowheads="1"/>
            </p:cNvSpPr>
            <p:nvPr/>
          </p:nvSpPr>
          <p:spPr bwMode="auto">
            <a:xfrm>
              <a:off x="1663130" y="1352889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843980" y="2124444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H="1">
              <a:off x="1009600" y="1666905"/>
              <a:ext cx="807970" cy="4559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3091880" y="3076944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>
              <a:off x="1833232" y="1657688"/>
              <a:ext cx="746957" cy="4766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 flipH="1" flipV="1">
              <a:off x="2710880" y="2419688"/>
              <a:ext cx="457199" cy="6664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1122479" y="1276689"/>
              <a:ext cx="582211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null</a:t>
              </a:r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1086835" y="2076789"/>
              <a:ext cx="75533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A</a:t>
              </a:r>
              <a:r>
                <a:rPr lang="zh-CN" altLang="en-US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：</a:t>
              </a: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18" name="Text Box 17"/>
            <p:cNvSpPr txBox="1">
              <a:spLocks noChangeArrowheads="1"/>
            </p:cNvSpPr>
            <p:nvPr/>
          </p:nvSpPr>
          <p:spPr bwMode="auto">
            <a:xfrm>
              <a:off x="2737371" y="2076789"/>
              <a:ext cx="740908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B</a:t>
              </a:r>
              <a:r>
                <a:rPr lang="zh-CN" altLang="en-US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：</a:t>
              </a: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3361340" y="3029289"/>
              <a:ext cx="740908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C</a:t>
              </a:r>
              <a:r>
                <a:rPr lang="zh-CN" altLang="en-US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：</a:t>
              </a: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348680" y="3076944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348680" y="3944755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 flipV="1">
              <a:off x="501080" y="2427624"/>
              <a:ext cx="508522" cy="643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4" name="Line 23"/>
            <p:cNvSpPr>
              <a:spLocks noChangeShapeType="1"/>
            </p:cNvSpPr>
            <p:nvPr/>
          </p:nvSpPr>
          <p:spPr bwMode="auto">
            <a:xfrm flipH="1">
              <a:off x="501081" y="3392611"/>
              <a:ext cx="0" cy="552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5" name="Text Box 24"/>
            <p:cNvSpPr txBox="1">
              <a:spLocks noChangeArrowheads="1"/>
            </p:cNvSpPr>
            <p:nvPr/>
          </p:nvSpPr>
          <p:spPr bwMode="auto">
            <a:xfrm>
              <a:off x="547178" y="3207929"/>
              <a:ext cx="740908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C</a:t>
              </a:r>
              <a:r>
                <a:rPr lang="zh-CN" altLang="en-US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：</a:t>
              </a: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6" name="Text Box 25"/>
            <p:cNvSpPr txBox="1">
              <a:spLocks noChangeArrowheads="1"/>
            </p:cNvSpPr>
            <p:nvPr/>
          </p:nvSpPr>
          <p:spPr bwMode="auto">
            <a:xfrm>
              <a:off x="597823" y="3943052"/>
              <a:ext cx="75533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D</a:t>
              </a:r>
              <a:r>
                <a:rPr lang="zh-CN" altLang="en-US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：</a:t>
              </a: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>
              <a:off x="1339280" y="3076944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34" name="Text Box 33"/>
            <p:cNvSpPr txBox="1">
              <a:spLocks noChangeArrowheads="1"/>
            </p:cNvSpPr>
            <p:nvPr/>
          </p:nvSpPr>
          <p:spPr bwMode="auto">
            <a:xfrm>
              <a:off x="1590262" y="3190252"/>
              <a:ext cx="75533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D</a:t>
              </a:r>
              <a:r>
                <a:rPr lang="zh-CN" altLang="en-US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：</a:t>
              </a: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1567880" y="3944755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36" name="Text Box 35"/>
            <p:cNvSpPr txBox="1">
              <a:spLocks noChangeArrowheads="1"/>
            </p:cNvSpPr>
            <p:nvPr/>
          </p:nvSpPr>
          <p:spPr bwMode="auto">
            <a:xfrm>
              <a:off x="1498486" y="4232802"/>
              <a:ext cx="726481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E</a:t>
              </a:r>
              <a:r>
                <a:rPr lang="zh-CN" altLang="en-US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：</a:t>
              </a: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auto">
            <a:xfrm>
              <a:off x="3853880" y="3944755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 flipH="1" flipV="1">
              <a:off x="3347864" y="3340830"/>
              <a:ext cx="576064" cy="6216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39" name="Line 39"/>
            <p:cNvSpPr>
              <a:spLocks noChangeShapeType="1"/>
            </p:cNvSpPr>
            <p:nvPr/>
          </p:nvSpPr>
          <p:spPr bwMode="auto">
            <a:xfrm flipH="1" flipV="1">
              <a:off x="1009601" y="2427624"/>
              <a:ext cx="457199" cy="6585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0" name="Line 40"/>
            <p:cNvSpPr>
              <a:spLocks noChangeShapeType="1"/>
            </p:cNvSpPr>
            <p:nvPr/>
          </p:nvSpPr>
          <p:spPr bwMode="auto">
            <a:xfrm flipH="1" flipV="1">
              <a:off x="1487874" y="3381743"/>
              <a:ext cx="225736" cy="5630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2" name="Line 43"/>
            <p:cNvSpPr>
              <a:spLocks noChangeShapeType="1"/>
            </p:cNvSpPr>
            <p:nvPr/>
          </p:nvSpPr>
          <p:spPr bwMode="auto">
            <a:xfrm flipV="1">
              <a:off x="660145" y="3381743"/>
              <a:ext cx="758198" cy="66668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4" name="Line 45"/>
            <p:cNvSpPr>
              <a:spLocks noChangeShapeType="1"/>
            </p:cNvSpPr>
            <p:nvPr/>
          </p:nvSpPr>
          <p:spPr bwMode="auto">
            <a:xfrm flipV="1">
              <a:off x="1872680" y="4071388"/>
              <a:ext cx="1981200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6" name="Line 47"/>
            <p:cNvSpPr>
              <a:spLocks noChangeShapeType="1"/>
            </p:cNvSpPr>
            <p:nvPr/>
          </p:nvSpPr>
          <p:spPr bwMode="auto">
            <a:xfrm>
              <a:off x="653480" y="3220329"/>
              <a:ext cx="2438400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52" name="Oval 54"/>
            <p:cNvSpPr>
              <a:spLocks noChangeArrowheads="1"/>
            </p:cNvSpPr>
            <p:nvPr/>
          </p:nvSpPr>
          <p:spPr bwMode="auto">
            <a:xfrm>
              <a:off x="348680" y="4705689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53" name="Text Box 55"/>
            <p:cNvSpPr txBox="1">
              <a:spLocks noChangeArrowheads="1"/>
            </p:cNvSpPr>
            <p:nvPr/>
          </p:nvSpPr>
          <p:spPr bwMode="auto">
            <a:xfrm>
              <a:off x="653478" y="4694031"/>
              <a:ext cx="726481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E</a:t>
              </a:r>
              <a:r>
                <a:rPr lang="zh-CN" altLang="en-US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：</a:t>
              </a: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4" name="Line 56"/>
            <p:cNvSpPr>
              <a:spLocks noChangeShapeType="1"/>
            </p:cNvSpPr>
            <p:nvPr/>
          </p:nvSpPr>
          <p:spPr bwMode="auto">
            <a:xfrm>
              <a:off x="501080" y="4248488"/>
              <a:ext cx="0" cy="4572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55" name="Line 57"/>
            <p:cNvSpPr>
              <a:spLocks noChangeShapeType="1"/>
            </p:cNvSpPr>
            <p:nvPr/>
          </p:nvSpPr>
          <p:spPr bwMode="auto">
            <a:xfrm flipV="1">
              <a:off x="653479" y="4212555"/>
              <a:ext cx="955081" cy="597877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56" name="Text Box 37"/>
            <p:cNvSpPr txBox="1">
              <a:spLocks noChangeArrowheads="1"/>
            </p:cNvSpPr>
            <p:nvPr/>
          </p:nvSpPr>
          <p:spPr bwMode="auto">
            <a:xfrm>
              <a:off x="4113596" y="3897100"/>
              <a:ext cx="726481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E</a:t>
              </a:r>
              <a:r>
                <a:rPr lang="zh-CN" altLang="en-US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：</a:t>
              </a: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</a:p>
          </p:txBody>
        </p:sp>
      </p:grpSp>
      <p:sp>
        <p:nvSpPr>
          <p:cNvPr id="41" name="Rectangle 2">
            <a:extLst>
              <a:ext uri="{FF2B5EF4-FFF2-40B4-BE49-F238E27FC236}">
                <a16:creationId xmlns:a16="http://schemas.microsoft.com/office/drawing/2014/main" id="{B9472082-1111-49D1-87A6-EE7C28E31133}"/>
              </a:ext>
            </a:extLst>
          </p:cNvPr>
          <p:cNvSpPr txBox="1">
            <a:spLocks noChangeArrowheads="1"/>
          </p:cNvSpPr>
          <p:nvPr/>
        </p:nvSpPr>
        <p:spPr>
          <a:xfrm>
            <a:off x="252000" y="709370"/>
            <a:ext cx="8640000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indent="-180000" fontAlgn="base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基本思想 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(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分治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)</a:t>
            </a:r>
          </a:p>
          <a:p>
            <a:pPr marL="360000" lvl="1" indent="-180000" fontAlgn="base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100000"/>
            </a:pP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用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FP-tree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递归增长频繁集</a:t>
            </a:r>
          </a:p>
          <a:p>
            <a:pPr marL="180000" indent="-180000" fontAlgn="base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方法 </a:t>
            </a:r>
          </a:p>
          <a:p>
            <a:pPr marL="360000" lvl="1" indent="-180000" fontAlgn="base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100000"/>
            </a:pP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对每个项，生成它的</a:t>
            </a:r>
            <a:r>
              <a:rPr lang="zh-CN" altLang="en-US" sz="16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条件模式基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, 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然后生成它的</a:t>
            </a:r>
            <a:r>
              <a:rPr lang="zh-CN" altLang="en-US" sz="16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条件 </a:t>
            </a:r>
            <a:r>
              <a:rPr lang="en-US" altLang="zh-CN" sz="16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FP-tree</a:t>
            </a:r>
          </a:p>
          <a:p>
            <a:pPr marL="360000" lvl="1" indent="-180000" fontAlgn="base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100000"/>
            </a:pP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对每个新生成的条件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FP-tree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，重复这个步骤</a:t>
            </a:r>
          </a:p>
          <a:p>
            <a:pPr marL="360000" lvl="1" indent="-180000" fontAlgn="base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100000"/>
            </a:pP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直到结果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FP-tree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为</a:t>
            </a:r>
            <a:r>
              <a:rPr lang="zh-CN" altLang="en-US" sz="16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空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，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或只含</a:t>
            </a:r>
            <a:r>
              <a:rPr lang="zh-CN" altLang="en-US" sz="16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唯一的一个路径 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(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此路径的每个子路径对应的项集都是频繁集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)</a:t>
            </a:r>
          </a:p>
        </p:txBody>
      </p:sp>
      <p:graphicFrame>
        <p:nvGraphicFramePr>
          <p:cNvPr id="43" name="表格 42">
            <a:extLst>
              <a:ext uri="{FF2B5EF4-FFF2-40B4-BE49-F238E27FC236}">
                <a16:creationId xmlns:a16="http://schemas.microsoft.com/office/drawing/2014/main" id="{A74386B4-7DEF-4788-B875-BE206DBB3A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932024"/>
              </p:ext>
            </p:extLst>
          </p:nvPr>
        </p:nvGraphicFramePr>
        <p:xfrm>
          <a:off x="2254499" y="5591367"/>
          <a:ext cx="1802890" cy="10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1" i="0" u="none" strike="noStrike" baseline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后缀模式</a:t>
                      </a:r>
                      <a:br>
                        <a:rPr lang="zh-CN" altLang="en-US" sz="1800" b="1" i="0" u="none" strike="noStrike" baseline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</a:br>
                      <a:r>
                        <a:rPr lang="en-US" altLang="zh-CN" sz="1800" b="1" i="0" u="none" strike="noStrike" baseline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(</a:t>
                      </a:r>
                      <a:r>
                        <a:rPr lang="en-US" sz="1800" b="1" i="0" u="none" strike="noStrike" baseline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PostModel)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180862"/>
                  </a:ext>
                </a:extLst>
              </a:tr>
            </a:tbl>
          </a:graphicData>
        </a:graphic>
      </p:graphicFrame>
      <p:graphicFrame>
        <p:nvGraphicFramePr>
          <p:cNvPr id="45" name="表格 44">
            <a:extLst>
              <a:ext uri="{FF2B5EF4-FFF2-40B4-BE49-F238E27FC236}">
                <a16:creationId xmlns:a16="http://schemas.microsoft.com/office/drawing/2014/main" id="{8B1CDFED-3296-4C0B-ADEC-5C12DCBF7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926939"/>
              </p:ext>
            </p:extLst>
          </p:nvPr>
        </p:nvGraphicFramePr>
        <p:xfrm>
          <a:off x="4334091" y="2572084"/>
          <a:ext cx="2022341" cy="1704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2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60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baseline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Items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0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{A:8,C:1,D:1,E:1}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180862"/>
                  </a:ext>
                </a:extLst>
              </a:tr>
              <a:tr h="4260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{A:8,D:1,E:1}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026516"/>
                  </a:ext>
                </a:extLst>
              </a:tr>
              <a:tr h="42604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{B:2,C:2,E:1}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94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5082027"/>
      </p:ext>
    </p:extLst>
  </p:cSld>
  <p:clrMapOvr>
    <a:masterClrMapping/>
  </p:clrMapOvr>
  <p:transition spd="med">
    <p:split orient="vert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756000" y="108000"/>
            <a:ext cx="6781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举例：节点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E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（</a:t>
            </a:r>
            <a:r>
              <a:rPr lang="en-US" altLang="zh-CN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1/3</a:t>
            </a:r>
            <a:r>
              <a:rPr lang="zh-CN" altLang="en-US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）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0B7A0EA-B04C-49BD-8FDD-4A1C3EE879FF}"/>
              </a:ext>
            </a:extLst>
          </p:cNvPr>
          <p:cNvGrpSpPr/>
          <p:nvPr/>
        </p:nvGrpSpPr>
        <p:grpSpPr>
          <a:xfrm>
            <a:off x="348680" y="2491868"/>
            <a:ext cx="4491397" cy="3817452"/>
            <a:chOff x="348680" y="1276689"/>
            <a:chExt cx="4491397" cy="3817452"/>
          </a:xfrm>
        </p:grpSpPr>
        <p:sp>
          <p:nvSpPr>
            <p:cNvPr id="4" name="Oval 3"/>
            <p:cNvSpPr>
              <a:spLocks noChangeArrowheads="1"/>
            </p:cNvSpPr>
            <p:nvPr/>
          </p:nvSpPr>
          <p:spPr bwMode="auto">
            <a:xfrm>
              <a:off x="2482280" y="2124444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5" name="Oval 4"/>
            <p:cNvSpPr>
              <a:spLocks noChangeArrowheads="1"/>
            </p:cNvSpPr>
            <p:nvPr/>
          </p:nvSpPr>
          <p:spPr bwMode="auto">
            <a:xfrm>
              <a:off x="1663130" y="1352889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843980" y="2124444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H="1">
              <a:off x="1009600" y="1666905"/>
              <a:ext cx="807970" cy="4559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3091880" y="3076944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>
              <a:off x="1833232" y="1657688"/>
              <a:ext cx="746957" cy="4766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 flipH="1" flipV="1">
              <a:off x="2710880" y="2419688"/>
              <a:ext cx="457199" cy="6664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1122479" y="1276689"/>
              <a:ext cx="582211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null</a:t>
              </a:r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1086835" y="2076789"/>
              <a:ext cx="75533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A</a:t>
              </a:r>
              <a:r>
                <a:rPr lang="zh-CN" altLang="en-US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：</a:t>
              </a: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18" name="Text Box 17"/>
            <p:cNvSpPr txBox="1">
              <a:spLocks noChangeArrowheads="1"/>
            </p:cNvSpPr>
            <p:nvPr/>
          </p:nvSpPr>
          <p:spPr bwMode="auto">
            <a:xfrm>
              <a:off x="2737371" y="2076789"/>
              <a:ext cx="740908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B</a:t>
              </a:r>
              <a:r>
                <a:rPr lang="zh-CN" altLang="en-US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：</a:t>
              </a: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3361340" y="3029289"/>
              <a:ext cx="740908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C</a:t>
              </a:r>
              <a:r>
                <a:rPr lang="zh-CN" altLang="en-US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：</a:t>
              </a: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348680" y="3076944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348680" y="3944755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 flipV="1">
              <a:off x="501080" y="2427624"/>
              <a:ext cx="508522" cy="643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4" name="Line 23"/>
            <p:cNvSpPr>
              <a:spLocks noChangeShapeType="1"/>
            </p:cNvSpPr>
            <p:nvPr/>
          </p:nvSpPr>
          <p:spPr bwMode="auto">
            <a:xfrm flipH="1">
              <a:off x="501081" y="3392611"/>
              <a:ext cx="0" cy="552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5" name="Text Box 24"/>
            <p:cNvSpPr txBox="1">
              <a:spLocks noChangeArrowheads="1"/>
            </p:cNvSpPr>
            <p:nvPr/>
          </p:nvSpPr>
          <p:spPr bwMode="auto">
            <a:xfrm>
              <a:off x="547178" y="3207929"/>
              <a:ext cx="740908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C</a:t>
              </a:r>
              <a:r>
                <a:rPr lang="zh-CN" altLang="en-US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：</a:t>
              </a: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6" name="Text Box 25"/>
            <p:cNvSpPr txBox="1">
              <a:spLocks noChangeArrowheads="1"/>
            </p:cNvSpPr>
            <p:nvPr/>
          </p:nvSpPr>
          <p:spPr bwMode="auto">
            <a:xfrm>
              <a:off x="597823" y="3943052"/>
              <a:ext cx="75533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D</a:t>
              </a:r>
              <a:r>
                <a:rPr lang="zh-CN" altLang="en-US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：</a:t>
              </a: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>
              <a:off x="1339280" y="3076944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34" name="Text Box 33"/>
            <p:cNvSpPr txBox="1">
              <a:spLocks noChangeArrowheads="1"/>
            </p:cNvSpPr>
            <p:nvPr/>
          </p:nvSpPr>
          <p:spPr bwMode="auto">
            <a:xfrm>
              <a:off x="1590262" y="3190252"/>
              <a:ext cx="75533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D</a:t>
              </a:r>
              <a:r>
                <a:rPr lang="zh-CN" altLang="en-US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：</a:t>
              </a: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1567880" y="3944755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36" name="Text Box 35"/>
            <p:cNvSpPr txBox="1">
              <a:spLocks noChangeArrowheads="1"/>
            </p:cNvSpPr>
            <p:nvPr/>
          </p:nvSpPr>
          <p:spPr bwMode="auto">
            <a:xfrm>
              <a:off x="1498486" y="4232802"/>
              <a:ext cx="726481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E</a:t>
              </a:r>
              <a:r>
                <a:rPr lang="zh-CN" altLang="en-US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：</a:t>
              </a: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auto">
            <a:xfrm>
              <a:off x="3853880" y="3944755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 flipH="1" flipV="1">
              <a:off x="3347864" y="3340830"/>
              <a:ext cx="576064" cy="6216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39" name="Line 39"/>
            <p:cNvSpPr>
              <a:spLocks noChangeShapeType="1"/>
            </p:cNvSpPr>
            <p:nvPr/>
          </p:nvSpPr>
          <p:spPr bwMode="auto">
            <a:xfrm flipH="1" flipV="1">
              <a:off x="1009601" y="2427624"/>
              <a:ext cx="457199" cy="6585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0" name="Line 40"/>
            <p:cNvSpPr>
              <a:spLocks noChangeShapeType="1"/>
            </p:cNvSpPr>
            <p:nvPr/>
          </p:nvSpPr>
          <p:spPr bwMode="auto">
            <a:xfrm flipH="1" flipV="1">
              <a:off x="1487874" y="3381743"/>
              <a:ext cx="225736" cy="5630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2" name="Line 43"/>
            <p:cNvSpPr>
              <a:spLocks noChangeShapeType="1"/>
            </p:cNvSpPr>
            <p:nvPr/>
          </p:nvSpPr>
          <p:spPr bwMode="auto">
            <a:xfrm flipV="1">
              <a:off x="660145" y="3381743"/>
              <a:ext cx="758198" cy="66668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4" name="Line 45"/>
            <p:cNvSpPr>
              <a:spLocks noChangeShapeType="1"/>
            </p:cNvSpPr>
            <p:nvPr/>
          </p:nvSpPr>
          <p:spPr bwMode="auto">
            <a:xfrm flipV="1">
              <a:off x="1872680" y="4071388"/>
              <a:ext cx="1981200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6" name="Line 47"/>
            <p:cNvSpPr>
              <a:spLocks noChangeShapeType="1"/>
            </p:cNvSpPr>
            <p:nvPr/>
          </p:nvSpPr>
          <p:spPr bwMode="auto">
            <a:xfrm>
              <a:off x="653480" y="3220329"/>
              <a:ext cx="2438400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52" name="Oval 54"/>
            <p:cNvSpPr>
              <a:spLocks noChangeArrowheads="1"/>
            </p:cNvSpPr>
            <p:nvPr/>
          </p:nvSpPr>
          <p:spPr bwMode="auto">
            <a:xfrm>
              <a:off x="348680" y="4705689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53" name="Text Box 55"/>
            <p:cNvSpPr txBox="1">
              <a:spLocks noChangeArrowheads="1"/>
            </p:cNvSpPr>
            <p:nvPr/>
          </p:nvSpPr>
          <p:spPr bwMode="auto">
            <a:xfrm>
              <a:off x="653478" y="4694031"/>
              <a:ext cx="726481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E</a:t>
              </a:r>
              <a:r>
                <a:rPr lang="zh-CN" altLang="en-US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：</a:t>
              </a: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4" name="Line 56"/>
            <p:cNvSpPr>
              <a:spLocks noChangeShapeType="1"/>
            </p:cNvSpPr>
            <p:nvPr/>
          </p:nvSpPr>
          <p:spPr bwMode="auto">
            <a:xfrm>
              <a:off x="501080" y="4248488"/>
              <a:ext cx="0" cy="4572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55" name="Line 57"/>
            <p:cNvSpPr>
              <a:spLocks noChangeShapeType="1"/>
            </p:cNvSpPr>
            <p:nvPr/>
          </p:nvSpPr>
          <p:spPr bwMode="auto">
            <a:xfrm flipV="1">
              <a:off x="653479" y="4212555"/>
              <a:ext cx="955081" cy="597877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56" name="Text Box 37"/>
            <p:cNvSpPr txBox="1">
              <a:spLocks noChangeArrowheads="1"/>
            </p:cNvSpPr>
            <p:nvPr/>
          </p:nvSpPr>
          <p:spPr bwMode="auto">
            <a:xfrm>
              <a:off x="4113596" y="3897100"/>
              <a:ext cx="726481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E</a:t>
              </a:r>
              <a:r>
                <a:rPr lang="zh-CN" altLang="en-US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：</a:t>
              </a: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</a:p>
          </p:txBody>
        </p:sp>
      </p:grpSp>
      <p:sp>
        <p:nvSpPr>
          <p:cNvPr id="41" name="Rectangle 2">
            <a:extLst>
              <a:ext uri="{FF2B5EF4-FFF2-40B4-BE49-F238E27FC236}">
                <a16:creationId xmlns:a16="http://schemas.microsoft.com/office/drawing/2014/main" id="{B9472082-1111-49D1-87A6-EE7C28E31133}"/>
              </a:ext>
            </a:extLst>
          </p:cNvPr>
          <p:cNvSpPr txBox="1">
            <a:spLocks noChangeArrowheads="1"/>
          </p:cNvSpPr>
          <p:nvPr/>
        </p:nvSpPr>
        <p:spPr>
          <a:xfrm>
            <a:off x="252000" y="709370"/>
            <a:ext cx="8640000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indent="-180000" fontAlgn="base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基本思想 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(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分治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)</a:t>
            </a:r>
          </a:p>
          <a:p>
            <a:pPr marL="360000" lvl="1" indent="-180000" fontAlgn="base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100000"/>
            </a:pP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用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FP-tree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递归增长频繁集</a:t>
            </a:r>
          </a:p>
          <a:p>
            <a:pPr marL="180000" indent="-180000" fontAlgn="base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方法 </a:t>
            </a:r>
          </a:p>
          <a:p>
            <a:pPr marL="360000" lvl="1" indent="-180000" fontAlgn="base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100000"/>
            </a:pP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对每个项，生成它的</a:t>
            </a:r>
            <a:r>
              <a:rPr lang="zh-CN" altLang="en-US" sz="16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条件模式基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, 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然后生成它的</a:t>
            </a:r>
            <a:r>
              <a:rPr lang="zh-CN" altLang="en-US" sz="16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条件 </a:t>
            </a:r>
            <a:r>
              <a:rPr lang="en-US" altLang="zh-CN" sz="16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FP-tree</a:t>
            </a:r>
          </a:p>
          <a:p>
            <a:pPr marL="360000" lvl="1" indent="-180000" fontAlgn="base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100000"/>
            </a:pP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对每个新生成的条件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FP-tree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，重复这个步骤</a:t>
            </a:r>
          </a:p>
          <a:p>
            <a:pPr marL="360000" lvl="1" indent="-180000" fontAlgn="base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100000"/>
            </a:pP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直到结果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FP-tree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为</a:t>
            </a:r>
            <a:r>
              <a:rPr lang="zh-CN" altLang="en-US" sz="16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空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，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或只含</a:t>
            </a:r>
            <a:r>
              <a:rPr lang="zh-CN" altLang="en-US" sz="16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唯一的一个路径 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(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此路径的每个子路径对应的项集都是频繁集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)</a:t>
            </a:r>
          </a:p>
        </p:txBody>
      </p:sp>
      <p:graphicFrame>
        <p:nvGraphicFramePr>
          <p:cNvPr id="43" name="表格 42">
            <a:extLst>
              <a:ext uri="{FF2B5EF4-FFF2-40B4-BE49-F238E27FC236}">
                <a16:creationId xmlns:a16="http://schemas.microsoft.com/office/drawing/2014/main" id="{A74386B4-7DEF-4788-B875-BE206DBB3A9D}"/>
              </a:ext>
            </a:extLst>
          </p:cNvPr>
          <p:cNvGraphicFramePr>
            <a:graphicFrameLocks noGrp="1"/>
          </p:cNvGraphicFramePr>
          <p:nvPr/>
        </p:nvGraphicFramePr>
        <p:xfrm>
          <a:off x="2254499" y="5591367"/>
          <a:ext cx="1802890" cy="10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1" i="0" u="none" strike="noStrike" baseline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后缀模式</a:t>
                      </a:r>
                      <a:br>
                        <a:rPr lang="zh-CN" altLang="en-US" sz="1800" b="1" i="0" u="none" strike="noStrike" baseline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</a:br>
                      <a:r>
                        <a:rPr lang="en-US" altLang="zh-CN" sz="1800" b="1" i="0" u="none" strike="noStrike" baseline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(</a:t>
                      </a:r>
                      <a:r>
                        <a:rPr lang="en-US" sz="1800" b="1" i="0" u="none" strike="noStrike" baseline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PostModel)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180862"/>
                  </a:ext>
                </a:extLst>
              </a:tr>
            </a:tbl>
          </a:graphicData>
        </a:graphic>
      </p:graphicFrame>
      <p:graphicFrame>
        <p:nvGraphicFramePr>
          <p:cNvPr id="45" name="表格 44">
            <a:extLst>
              <a:ext uri="{FF2B5EF4-FFF2-40B4-BE49-F238E27FC236}">
                <a16:creationId xmlns:a16="http://schemas.microsoft.com/office/drawing/2014/main" id="{8B1CDFED-3296-4C0B-ADEC-5C12DCBF7ECF}"/>
              </a:ext>
            </a:extLst>
          </p:cNvPr>
          <p:cNvGraphicFramePr>
            <a:graphicFrameLocks noGrp="1"/>
          </p:cNvGraphicFramePr>
          <p:nvPr/>
        </p:nvGraphicFramePr>
        <p:xfrm>
          <a:off x="4334091" y="2572084"/>
          <a:ext cx="2022341" cy="1704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2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60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baseline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Items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0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{A:8,C:1,D:1,E:1}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180862"/>
                  </a:ext>
                </a:extLst>
              </a:tr>
              <a:tr h="4260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{A:8,D:1,E:1}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026516"/>
                  </a:ext>
                </a:extLst>
              </a:tr>
              <a:tr h="42604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{B:2,C:2,E:1}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94434"/>
                  </a:ext>
                </a:extLst>
              </a:tr>
            </a:tbl>
          </a:graphicData>
        </a:graphic>
      </p:graphicFrame>
      <p:graphicFrame>
        <p:nvGraphicFramePr>
          <p:cNvPr id="47" name="表格 46">
            <a:extLst>
              <a:ext uri="{FF2B5EF4-FFF2-40B4-BE49-F238E27FC236}">
                <a16:creationId xmlns:a16="http://schemas.microsoft.com/office/drawing/2014/main" id="{5110D474-EE45-4547-ACAA-2C7188B97517}"/>
              </a:ext>
            </a:extLst>
          </p:cNvPr>
          <p:cNvGraphicFramePr>
            <a:graphicFrameLocks noGrp="1"/>
          </p:cNvGraphicFramePr>
          <p:nvPr/>
        </p:nvGraphicFramePr>
        <p:xfrm>
          <a:off x="6848690" y="2572084"/>
          <a:ext cx="2022341" cy="1704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2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60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baseline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Items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0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{A:1,C:1,D:1,</a:t>
                      </a:r>
                      <a:r>
                        <a:rPr lang="en-US" sz="1800" b="0" i="0" u="none" strike="noStrike" baseline="0">
                          <a:solidFill>
                            <a:srgbClr val="FF6700"/>
                          </a:solidFill>
                          <a:effectLst/>
                          <a:latin typeface="+mn-lt"/>
                        </a:rPr>
                        <a:t>E:1</a:t>
                      </a:r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180862"/>
                  </a:ext>
                </a:extLst>
              </a:tr>
              <a:tr h="4260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{A:1,D:1,</a:t>
                      </a:r>
                      <a:r>
                        <a:rPr lang="en-US" sz="1800" b="0" i="0" u="none" strike="noStrike" baseline="0">
                          <a:solidFill>
                            <a:srgbClr val="FF6700"/>
                          </a:solidFill>
                          <a:effectLst/>
                          <a:latin typeface="+mn-lt"/>
                        </a:rPr>
                        <a:t>E</a:t>
                      </a:r>
                      <a:r>
                        <a:rPr lang="en-US" sz="1800" b="0" i="0" u="none" strike="noStrike" kern="1200" baseline="0">
                          <a:solidFill>
                            <a:srgbClr val="FF67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:1</a:t>
                      </a:r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026516"/>
                  </a:ext>
                </a:extLst>
              </a:tr>
              <a:tr h="42604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{B:1,C:1,</a:t>
                      </a:r>
                      <a:r>
                        <a:rPr lang="pt-BR" sz="1800" b="0" i="0" u="none" strike="noStrike" baseline="0">
                          <a:solidFill>
                            <a:srgbClr val="FF6700"/>
                          </a:solidFill>
                          <a:effectLst/>
                          <a:latin typeface="+mn-lt"/>
                        </a:rPr>
                        <a:t>E:1</a:t>
                      </a:r>
                      <a:r>
                        <a:rPr lang="pt-BR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94434"/>
                  </a:ext>
                </a:extLst>
              </a:tr>
            </a:tbl>
          </a:graphicData>
        </a:graphic>
      </p:graphicFrame>
      <p:graphicFrame>
        <p:nvGraphicFramePr>
          <p:cNvPr id="48" name="表格 47">
            <a:extLst>
              <a:ext uri="{FF2B5EF4-FFF2-40B4-BE49-F238E27FC236}">
                <a16:creationId xmlns:a16="http://schemas.microsoft.com/office/drawing/2014/main" id="{E8C06D08-E206-4DD6-81BF-7EE5AD249F7A}"/>
              </a:ext>
            </a:extLst>
          </p:cNvPr>
          <p:cNvGraphicFramePr>
            <a:graphicFrameLocks noGrp="1"/>
          </p:cNvGraphicFramePr>
          <p:nvPr/>
        </p:nvGraphicFramePr>
        <p:xfrm>
          <a:off x="5407465" y="4757442"/>
          <a:ext cx="3481413" cy="19261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1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1" i="0" u="none" strike="noStrike" baseline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条件模式基</a:t>
                      </a:r>
                    </a:p>
                    <a:p>
                      <a:pPr algn="ctr" fontAlgn="b"/>
                      <a:r>
                        <a:rPr lang="en-US" altLang="zh-CN" sz="1800" b="1" i="0" u="none" strike="noStrike" baseline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1800" b="1" i="0" u="none" strike="noStrike" baseline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Conditional Pattern Base,CPB)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0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{A:1,C:1,D:1}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180862"/>
                  </a:ext>
                </a:extLst>
              </a:tr>
              <a:tr h="4260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{A:1,D:1}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026516"/>
                  </a:ext>
                </a:extLst>
              </a:tr>
              <a:tr h="42604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{B:1,C:1}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94434"/>
                  </a:ext>
                </a:extLst>
              </a:tr>
            </a:tbl>
          </a:graphicData>
        </a:graphic>
      </p:graphicFrame>
      <p:sp>
        <p:nvSpPr>
          <p:cNvPr id="49" name="下箭头 105">
            <a:extLst>
              <a:ext uri="{FF2B5EF4-FFF2-40B4-BE49-F238E27FC236}">
                <a16:creationId xmlns:a16="http://schemas.microsoft.com/office/drawing/2014/main" id="{F6CB2292-1C1F-405C-9C42-2FF80B09D98D}"/>
              </a:ext>
            </a:extLst>
          </p:cNvPr>
          <p:cNvSpPr/>
          <p:nvPr/>
        </p:nvSpPr>
        <p:spPr>
          <a:xfrm>
            <a:off x="6408275" y="3387022"/>
            <a:ext cx="360000" cy="360000"/>
          </a:xfrm>
          <a:prstGeom prst="rightArrow">
            <a:avLst/>
          </a:prstGeom>
          <a:solidFill>
            <a:srgbClr val="FF6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0" name="下箭头 105">
            <a:extLst>
              <a:ext uri="{FF2B5EF4-FFF2-40B4-BE49-F238E27FC236}">
                <a16:creationId xmlns:a16="http://schemas.microsoft.com/office/drawing/2014/main" id="{6BADF856-4236-4CDF-906E-E4EE0333145D}"/>
              </a:ext>
            </a:extLst>
          </p:cNvPr>
          <p:cNvSpPr/>
          <p:nvPr/>
        </p:nvSpPr>
        <p:spPr>
          <a:xfrm rot="5400000">
            <a:off x="7878259" y="4337586"/>
            <a:ext cx="360000" cy="360000"/>
          </a:xfrm>
          <a:prstGeom prst="rightArrow">
            <a:avLst/>
          </a:prstGeom>
          <a:solidFill>
            <a:srgbClr val="FF6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888798"/>
      </p:ext>
    </p:extLst>
  </p:cSld>
  <p:clrMapOvr>
    <a:masterClrMapping/>
  </p:clrMapOvr>
  <p:transition spd="med">
    <p:split orient="vert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756000" y="108000"/>
            <a:ext cx="6781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举例：节点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E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（</a:t>
            </a:r>
            <a:r>
              <a:rPr lang="en-US" altLang="zh-CN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1/3</a:t>
            </a:r>
            <a:r>
              <a:rPr lang="zh-CN" altLang="en-US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）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0B7A0EA-B04C-49BD-8FDD-4A1C3EE879FF}"/>
              </a:ext>
            </a:extLst>
          </p:cNvPr>
          <p:cNvGrpSpPr/>
          <p:nvPr/>
        </p:nvGrpSpPr>
        <p:grpSpPr>
          <a:xfrm>
            <a:off x="511823" y="3034813"/>
            <a:ext cx="4276201" cy="3634547"/>
            <a:chOff x="348680" y="1276689"/>
            <a:chExt cx="4491397" cy="3817452"/>
          </a:xfrm>
        </p:grpSpPr>
        <p:sp>
          <p:nvSpPr>
            <p:cNvPr id="4" name="Oval 3"/>
            <p:cNvSpPr>
              <a:spLocks noChangeArrowheads="1"/>
            </p:cNvSpPr>
            <p:nvPr/>
          </p:nvSpPr>
          <p:spPr bwMode="auto">
            <a:xfrm>
              <a:off x="2482280" y="2124444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5" name="Oval 4"/>
            <p:cNvSpPr>
              <a:spLocks noChangeArrowheads="1"/>
            </p:cNvSpPr>
            <p:nvPr/>
          </p:nvSpPr>
          <p:spPr bwMode="auto">
            <a:xfrm>
              <a:off x="1663130" y="1352889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843980" y="2124444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H="1">
              <a:off x="1009600" y="1666905"/>
              <a:ext cx="807970" cy="4559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3091880" y="3076944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>
              <a:off x="1833232" y="1657688"/>
              <a:ext cx="746957" cy="4766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 flipH="1" flipV="1">
              <a:off x="2710880" y="2419688"/>
              <a:ext cx="457199" cy="6664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1122479" y="1276689"/>
              <a:ext cx="582211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null</a:t>
              </a:r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1086835" y="2076789"/>
              <a:ext cx="75533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A</a:t>
              </a:r>
              <a:r>
                <a:rPr lang="zh-CN" altLang="en-US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：</a:t>
              </a: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18" name="Text Box 17"/>
            <p:cNvSpPr txBox="1">
              <a:spLocks noChangeArrowheads="1"/>
            </p:cNvSpPr>
            <p:nvPr/>
          </p:nvSpPr>
          <p:spPr bwMode="auto">
            <a:xfrm>
              <a:off x="2737371" y="2076789"/>
              <a:ext cx="740908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B</a:t>
              </a:r>
              <a:r>
                <a:rPr lang="zh-CN" altLang="en-US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：</a:t>
              </a: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3361340" y="3029289"/>
              <a:ext cx="740908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C</a:t>
              </a:r>
              <a:r>
                <a:rPr lang="zh-CN" altLang="en-US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：</a:t>
              </a: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348680" y="3076944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348680" y="3944755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 flipV="1">
              <a:off x="501080" y="2427624"/>
              <a:ext cx="508522" cy="643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4" name="Line 23"/>
            <p:cNvSpPr>
              <a:spLocks noChangeShapeType="1"/>
            </p:cNvSpPr>
            <p:nvPr/>
          </p:nvSpPr>
          <p:spPr bwMode="auto">
            <a:xfrm flipH="1">
              <a:off x="501081" y="3392611"/>
              <a:ext cx="0" cy="552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5" name="Text Box 24"/>
            <p:cNvSpPr txBox="1">
              <a:spLocks noChangeArrowheads="1"/>
            </p:cNvSpPr>
            <p:nvPr/>
          </p:nvSpPr>
          <p:spPr bwMode="auto">
            <a:xfrm>
              <a:off x="547178" y="3207929"/>
              <a:ext cx="740908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C</a:t>
              </a:r>
              <a:r>
                <a:rPr lang="zh-CN" altLang="en-US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：</a:t>
              </a: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6" name="Text Box 25"/>
            <p:cNvSpPr txBox="1">
              <a:spLocks noChangeArrowheads="1"/>
            </p:cNvSpPr>
            <p:nvPr/>
          </p:nvSpPr>
          <p:spPr bwMode="auto">
            <a:xfrm>
              <a:off x="597823" y="3943052"/>
              <a:ext cx="75533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D</a:t>
              </a:r>
              <a:r>
                <a:rPr lang="zh-CN" altLang="en-US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：</a:t>
              </a: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>
              <a:off x="1339280" y="3076944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34" name="Text Box 33"/>
            <p:cNvSpPr txBox="1">
              <a:spLocks noChangeArrowheads="1"/>
            </p:cNvSpPr>
            <p:nvPr/>
          </p:nvSpPr>
          <p:spPr bwMode="auto">
            <a:xfrm>
              <a:off x="1590262" y="3190252"/>
              <a:ext cx="75533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D</a:t>
              </a:r>
              <a:r>
                <a:rPr lang="zh-CN" altLang="en-US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：</a:t>
              </a: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1567880" y="3944755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36" name="Text Box 35"/>
            <p:cNvSpPr txBox="1">
              <a:spLocks noChangeArrowheads="1"/>
            </p:cNvSpPr>
            <p:nvPr/>
          </p:nvSpPr>
          <p:spPr bwMode="auto">
            <a:xfrm>
              <a:off x="1498486" y="4232802"/>
              <a:ext cx="726481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E</a:t>
              </a:r>
              <a:r>
                <a:rPr lang="zh-CN" altLang="en-US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：</a:t>
              </a: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auto">
            <a:xfrm>
              <a:off x="3853880" y="3944755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 flipH="1" flipV="1">
              <a:off x="3347864" y="3340830"/>
              <a:ext cx="576064" cy="6216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39" name="Line 39"/>
            <p:cNvSpPr>
              <a:spLocks noChangeShapeType="1"/>
            </p:cNvSpPr>
            <p:nvPr/>
          </p:nvSpPr>
          <p:spPr bwMode="auto">
            <a:xfrm flipH="1" flipV="1">
              <a:off x="1009601" y="2427624"/>
              <a:ext cx="457199" cy="6585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0" name="Line 40"/>
            <p:cNvSpPr>
              <a:spLocks noChangeShapeType="1"/>
            </p:cNvSpPr>
            <p:nvPr/>
          </p:nvSpPr>
          <p:spPr bwMode="auto">
            <a:xfrm flipH="1" flipV="1">
              <a:off x="1487874" y="3381743"/>
              <a:ext cx="225736" cy="5630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2" name="Line 43"/>
            <p:cNvSpPr>
              <a:spLocks noChangeShapeType="1"/>
            </p:cNvSpPr>
            <p:nvPr/>
          </p:nvSpPr>
          <p:spPr bwMode="auto">
            <a:xfrm flipV="1">
              <a:off x="660145" y="3381743"/>
              <a:ext cx="758198" cy="66668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4" name="Line 45"/>
            <p:cNvSpPr>
              <a:spLocks noChangeShapeType="1"/>
            </p:cNvSpPr>
            <p:nvPr/>
          </p:nvSpPr>
          <p:spPr bwMode="auto">
            <a:xfrm flipV="1">
              <a:off x="1872680" y="4071388"/>
              <a:ext cx="1981200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6" name="Line 47"/>
            <p:cNvSpPr>
              <a:spLocks noChangeShapeType="1"/>
            </p:cNvSpPr>
            <p:nvPr/>
          </p:nvSpPr>
          <p:spPr bwMode="auto">
            <a:xfrm>
              <a:off x="653480" y="3220329"/>
              <a:ext cx="2438400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52" name="Oval 54"/>
            <p:cNvSpPr>
              <a:spLocks noChangeArrowheads="1"/>
            </p:cNvSpPr>
            <p:nvPr/>
          </p:nvSpPr>
          <p:spPr bwMode="auto">
            <a:xfrm>
              <a:off x="348680" y="4705689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53" name="Text Box 55"/>
            <p:cNvSpPr txBox="1">
              <a:spLocks noChangeArrowheads="1"/>
            </p:cNvSpPr>
            <p:nvPr/>
          </p:nvSpPr>
          <p:spPr bwMode="auto">
            <a:xfrm>
              <a:off x="653478" y="4694031"/>
              <a:ext cx="726481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E</a:t>
              </a:r>
              <a:r>
                <a:rPr lang="zh-CN" altLang="en-US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：</a:t>
              </a: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4" name="Line 56"/>
            <p:cNvSpPr>
              <a:spLocks noChangeShapeType="1"/>
            </p:cNvSpPr>
            <p:nvPr/>
          </p:nvSpPr>
          <p:spPr bwMode="auto">
            <a:xfrm>
              <a:off x="501080" y="4248488"/>
              <a:ext cx="0" cy="4572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55" name="Line 57"/>
            <p:cNvSpPr>
              <a:spLocks noChangeShapeType="1"/>
            </p:cNvSpPr>
            <p:nvPr/>
          </p:nvSpPr>
          <p:spPr bwMode="auto">
            <a:xfrm flipV="1">
              <a:off x="653479" y="4212555"/>
              <a:ext cx="955081" cy="597877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56" name="Text Box 37"/>
            <p:cNvSpPr txBox="1">
              <a:spLocks noChangeArrowheads="1"/>
            </p:cNvSpPr>
            <p:nvPr/>
          </p:nvSpPr>
          <p:spPr bwMode="auto">
            <a:xfrm>
              <a:off x="4113596" y="3897100"/>
              <a:ext cx="726481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E</a:t>
              </a:r>
              <a:r>
                <a:rPr lang="zh-CN" altLang="en-US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：</a:t>
              </a: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</a:p>
          </p:txBody>
        </p:sp>
      </p:grpSp>
      <p:sp>
        <p:nvSpPr>
          <p:cNvPr id="41" name="Rectangle 2">
            <a:extLst>
              <a:ext uri="{FF2B5EF4-FFF2-40B4-BE49-F238E27FC236}">
                <a16:creationId xmlns:a16="http://schemas.microsoft.com/office/drawing/2014/main" id="{B9472082-1111-49D1-87A6-EE7C28E31133}"/>
              </a:ext>
            </a:extLst>
          </p:cNvPr>
          <p:cNvSpPr txBox="1">
            <a:spLocks noChangeArrowheads="1"/>
          </p:cNvSpPr>
          <p:nvPr/>
        </p:nvSpPr>
        <p:spPr>
          <a:xfrm>
            <a:off x="252000" y="709370"/>
            <a:ext cx="4680040" cy="22544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indent="-180000" fontAlgn="base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基本思想 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(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分治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)</a:t>
            </a:r>
          </a:p>
          <a:p>
            <a:pPr marL="360000" lvl="1" indent="-180000" fontAlgn="base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100000"/>
            </a:pP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用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FP-tree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递归增长频繁集</a:t>
            </a:r>
          </a:p>
          <a:p>
            <a:pPr marL="180000" indent="-180000" fontAlgn="base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方法 </a:t>
            </a:r>
          </a:p>
          <a:p>
            <a:pPr marL="360000" lvl="1" indent="-180000" fontAlgn="base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100000"/>
            </a:pP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对每个项，生成它的</a:t>
            </a:r>
            <a:r>
              <a:rPr lang="zh-CN" altLang="en-US" sz="16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条件模式基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, 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然后生成它的</a:t>
            </a:r>
            <a:r>
              <a:rPr lang="zh-CN" altLang="en-US" sz="16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条件 </a:t>
            </a:r>
            <a:r>
              <a:rPr lang="en-US" altLang="zh-CN" sz="16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FP-tree</a:t>
            </a:r>
          </a:p>
          <a:p>
            <a:pPr marL="360000" lvl="1" indent="-180000" fontAlgn="base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100000"/>
            </a:pP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对每个新生成的条件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FP-tree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，重复这个步骤</a:t>
            </a:r>
          </a:p>
          <a:p>
            <a:pPr marL="360000" lvl="1" indent="-180000" fontAlgn="base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100000"/>
            </a:pP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直到结果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FP-tree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为</a:t>
            </a:r>
            <a:r>
              <a:rPr lang="zh-CN" altLang="en-US" sz="16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空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，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或只含</a:t>
            </a:r>
            <a:r>
              <a:rPr lang="zh-CN" altLang="en-US" sz="16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唯一的一个路径 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(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此路径的每个子路径对应的项集都是频繁集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)</a:t>
            </a:r>
          </a:p>
        </p:txBody>
      </p:sp>
      <p:graphicFrame>
        <p:nvGraphicFramePr>
          <p:cNvPr id="48" name="表格 47">
            <a:extLst>
              <a:ext uri="{FF2B5EF4-FFF2-40B4-BE49-F238E27FC236}">
                <a16:creationId xmlns:a16="http://schemas.microsoft.com/office/drawing/2014/main" id="{E8C06D08-E206-4DD6-81BF-7EE5AD249F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589635"/>
              </p:ext>
            </p:extLst>
          </p:nvPr>
        </p:nvGraphicFramePr>
        <p:xfrm>
          <a:off x="5796336" y="985131"/>
          <a:ext cx="1800000" cy="1330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1938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1" i="0" u="none" strike="noStrike" baseline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条件模式基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9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{A:1,C:1,D:1}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180862"/>
                  </a:ext>
                </a:extLst>
              </a:tr>
              <a:tr h="3329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{A:1,D:1}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026516"/>
                  </a:ext>
                </a:extLst>
              </a:tr>
              <a:tr h="3329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{B:1,C:1}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94434"/>
                  </a:ext>
                </a:extLst>
              </a:tr>
            </a:tbl>
          </a:graphicData>
        </a:graphic>
      </p:graphicFrame>
      <p:graphicFrame>
        <p:nvGraphicFramePr>
          <p:cNvPr id="51" name="表格 50">
            <a:extLst>
              <a:ext uri="{FF2B5EF4-FFF2-40B4-BE49-F238E27FC236}">
                <a16:creationId xmlns:a16="http://schemas.microsoft.com/office/drawing/2014/main" id="{83CA9884-DDBC-481D-A37C-21C5B29E0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88282"/>
              </p:ext>
            </p:extLst>
          </p:nvPr>
        </p:nvGraphicFramePr>
        <p:xfrm>
          <a:off x="4577525" y="3034427"/>
          <a:ext cx="1512000" cy="1330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1938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1" i="0" u="none" strike="noStrike" baseline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表头项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9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A:2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180862"/>
                  </a:ext>
                </a:extLst>
              </a:tr>
              <a:tr h="3329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C:2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026516"/>
                  </a:ext>
                </a:extLst>
              </a:tr>
              <a:tr h="3329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D:2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94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9009677"/>
      </p:ext>
    </p:extLst>
  </p:cSld>
  <p:clrMapOvr>
    <a:masterClrMapping/>
  </p:clrMapOvr>
  <p:transition spd="med">
    <p:split orient="vert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756000" y="108000"/>
            <a:ext cx="6781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举例：节点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E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（</a:t>
            </a:r>
            <a:r>
              <a:rPr lang="en-US" altLang="zh-CN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1/3</a:t>
            </a:r>
            <a:r>
              <a:rPr lang="zh-CN" altLang="en-US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）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0B7A0EA-B04C-49BD-8FDD-4A1C3EE879FF}"/>
              </a:ext>
            </a:extLst>
          </p:cNvPr>
          <p:cNvGrpSpPr/>
          <p:nvPr/>
        </p:nvGrpSpPr>
        <p:grpSpPr>
          <a:xfrm>
            <a:off x="511823" y="3034813"/>
            <a:ext cx="4276201" cy="3634547"/>
            <a:chOff x="348680" y="1276689"/>
            <a:chExt cx="4491397" cy="3817452"/>
          </a:xfrm>
        </p:grpSpPr>
        <p:sp>
          <p:nvSpPr>
            <p:cNvPr id="4" name="Oval 3"/>
            <p:cNvSpPr>
              <a:spLocks noChangeArrowheads="1"/>
            </p:cNvSpPr>
            <p:nvPr/>
          </p:nvSpPr>
          <p:spPr bwMode="auto">
            <a:xfrm>
              <a:off x="2482280" y="2124444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5" name="Oval 4"/>
            <p:cNvSpPr>
              <a:spLocks noChangeArrowheads="1"/>
            </p:cNvSpPr>
            <p:nvPr/>
          </p:nvSpPr>
          <p:spPr bwMode="auto">
            <a:xfrm>
              <a:off x="1663130" y="1352889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843980" y="2124444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H="1">
              <a:off x="1009600" y="1666905"/>
              <a:ext cx="807970" cy="4559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3091880" y="3076944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>
              <a:off x="1833232" y="1657688"/>
              <a:ext cx="746957" cy="4766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 flipH="1" flipV="1">
              <a:off x="2710880" y="2419688"/>
              <a:ext cx="457199" cy="6664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1122479" y="1276689"/>
              <a:ext cx="582211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null</a:t>
              </a:r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1086835" y="2076789"/>
              <a:ext cx="75533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A</a:t>
              </a:r>
              <a:r>
                <a:rPr lang="zh-CN" altLang="en-US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：</a:t>
              </a: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18" name="Text Box 17"/>
            <p:cNvSpPr txBox="1">
              <a:spLocks noChangeArrowheads="1"/>
            </p:cNvSpPr>
            <p:nvPr/>
          </p:nvSpPr>
          <p:spPr bwMode="auto">
            <a:xfrm>
              <a:off x="2737371" y="2076789"/>
              <a:ext cx="740908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B</a:t>
              </a:r>
              <a:r>
                <a:rPr lang="zh-CN" altLang="en-US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：</a:t>
              </a: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3361340" y="3029289"/>
              <a:ext cx="740908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C</a:t>
              </a:r>
              <a:r>
                <a:rPr lang="zh-CN" altLang="en-US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：</a:t>
              </a: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348680" y="3076944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348680" y="3944755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 flipV="1">
              <a:off x="501080" y="2427624"/>
              <a:ext cx="508522" cy="643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4" name="Line 23"/>
            <p:cNvSpPr>
              <a:spLocks noChangeShapeType="1"/>
            </p:cNvSpPr>
            <p:nvPr/>
          </p:nvSpPr>
          <p:spPr bwMode="auto">
            <a:xfrm flipH="1">
              <a:off x="501081" y="3392611"/>
              <a:ext cx="0" cy="552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5" name="Text Box 24"/>
            <p:cNvSpPr txBox="1">
              <a:spLocks noChangeArrowheads="1"/>
            </p:cNvSpPr>
            <p:nvPr/>
          </p:nvSpPr>
          <p:spPr bwMode="auto">
            <a:xfrm>
              <a:off x="547178" y="3207929"/>
              <a:ext cx="740908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C</a:t>
              </a:r>
              <a:r>
                <a:rPr lang="zh-CN" altLang="en-US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：</a:t>
              </a: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6" name="Text Box 25"/>
            <p:cNvSpPr txBox="1">
              <a:spLocks noChangeArrowheads="1"/>
            </p:cNvSpPr>
            <p:nvPr/>
          </p:nvSpPr>
          <p:spPr bwMode="auto">
            <a:xfrm>
              <a:off x="597823" y="3943052"/>
              <a:ext cx="75533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D</a:t>
              </a:r>
              <a:r>
                <a:rPr lang="zh-CN" altLang="en-US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：</a:t>
              </a: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>
              <a:off x="1339280" y="3076944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34" name="Text Box 33"/>
            <p:cNvSpPr txBox="1">
              <a:spLocks noChangeArrowheads="1"/>
            </p:cNvSpPr>
            <p:nvPr/>
          </p:nvSpPr>
          <p:spPr bwMode="auto">
            <a:xfrm>
              <a:off x="1590262" y="3190252"/>
              <a:ext cx="75533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D</a:t>
              </a:r>
              <a:r>
                <a:rPr lang="zh-CN" altLang="en-US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：</a:t>
              </a: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1567880" y="3944755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36" name="Text Box 35"/>
            <p:cNvSpPr txBox="1">
              <a:spLocks noChangeArrowheads="1"/>
            </p:cNvSpPr>
            <p:nvPr/>
          </p:nvSpPr>
          <p:spPr bwMode="auto">
            <a:xfrm>
              <a:off x="1498486" y="4232802"/>
              <a:ext cx="726481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E</a:t>
              </a:r>
              <a:r>
                <a:rPr lang="zh-CN" altLang="en-US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：</a:t>
              </a: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auto">
            <a:xfrm>
              <a:off x="3853880" y="3944755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 flipH="1" flipV="1">
              <a:off x="3347864" y="3340830"/>
              <a:ext cx="576064" cy="6216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39" name="Line 39"/>
            <p:cNvSpPr>
              <a:spLocks noChangeShapeType="1"/>
            </p:cNvSpPr>
            <p:nvPr/>
          </p:nvSpPr>
          <p:spPr bwMode="auto">
            <a:xfrm flipH="1" flipV="1">
              <a:off x="1009601" y="2427624"/>
              <a:ext cx="457199" cy="6585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0" name="Line 40"/>
            <p:cNvSpPr>
              <a:spLocks noChangeShapeType="1"/>
            </p:cNvSpPr>
            <p:nvPr/>
          </p:nvSpPr>
          <p:spPr bwMode="auto">
            <a:xfrm flipH="1" flipV="1">
              <a:off x="1487874" y="3381743"/>
              <a:ext cx="225736" cy="5630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2" name="Line 43"/>
            <p:cNvSpPr>
              <a:spLocks noChangeShapeType="1"/>
            </p:cNvSpPr>
            <p:nvPr/>
          </p:nvSpPr>
          <p:spPr bwMode="auto">
            <a:xfrm flipV="1">
              <a:off x="660145" y="3381743"/>
              <a:ext cx="758198" cy="66668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4" name="Line 45"/>
            <p:cNvSpPr>
              <a:spLocks noChangeShapeType="1"/>
            </p:cNvSpPr>
            <p:nvPr/>
          </p:nvSpPr>
          <p:spPr bwMode="auto">
            <a:xfrm flipV="1">
              <a:off x="1872680" y="4071388"/>
              <a:ext cx="1981200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6" name="Line 47"/>
            <p:cNvSpPr>
              <a:spLocks noChangeShapeType="1"/>
            </p:cNvSpPr>
            <p:nvPr/>
          </p:nvSpPr>
          <p:spPr bwMode="auto">
            <a:xfrm>
              <a:off x="653480" y="3220329"/>
              <a:ext cx="2438400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52" name="Oval 54"/>
            <p:cNvSpPr>
              <a:spLocks noChangeArrowheads="1"/>
            </p:cNvSpPr>
            <p:nvPr/>
          </p:nvSpPr>
          <p:spPr bwMode="auto">
            <a:xfrm>
              <a:off x="348680" y="4705689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53" name="Text Box 55"/>
            <p:cNvSpPr txBox="1">
              <a:spLocks noChangeArrowheads="1"/>
            </p:cNvSpPr>
            <p:nvPr/>
          </p:nvSpPr>
          <p:spPr bwMode="auto">
            <a:xfrm>
              <a:off x="653478" y="4694031"/>
              <a:ext cx="726481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E</a:t>
              </a:r>
              <a:r>
                <a:rPr lang="zh-CN" altLang="en-US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：</a:t>
              </a: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4" name="Line 56"/>
            <p:cNvSpPr>
              <a:spLocks noChangeShapeType="1"/>
            </p:cNvSpPr>
            <p:nvPr/>
          </p:nvSpPr>
          <p:spPr bwMode="auto">
            <a:xfrm>
              <a:off x="501080" y="4248488"/>
              <a:ext cx="0" cy="4572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55" name="Line 57"/>
            <p:cNvSpPr>
              <a:spLocks noChangeShapeType="1"/>
            </p:cNvSpPr>
            <p:nvPr/>
          </p:nvSpPr>
          <p:spPr bwMode="auto">
            <a:xfrm flipV="1">
              <a:off x="653479" y="4212555"/>
              <a:ext cx="955081" cy="597877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56" name="Text Box 37"/>
            <p:cNvSpPr txBox="1">
              <a:spLocks noChangeArrowheads="1"/>
            </p:cNvSpPr>
            <p:nvPr/>
          </p:nvSpPr>
          <p:spPr bwMode="auto">
            <a:xfrm>
              <a:off x="4113596" y="3897100"/>
              <a:ext cx="726481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E</a:t>
              </a:r>
              <a:r>
                <a:rPr lang="zh-CN" altLang="en-US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：</a:t>
              </a: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</a:p>
          </p:txBody>
        </p:sp>
      </p:grpSp>
      <p:sp>
        <p:nvSpPr>
          <p:cNvPr id="41" name="Rectangle 2">
            <a:extLst>
              <a:ext uri="{FF2B5EF4-FFF2-40B4-BE49-F238E27FC236}">
                <a16:creationId xmlns:a16="http://schemas.microsoft.com/office/drawing/2014/main" id="{B9472082-1111-49D1-87A6-EE7C28E31133}"/>
              </a:ext>
            </a:extLst>
          </p:cNvPr>
          <p:cNvSpPr txBox="1">
            <a:spLocks noChangeArrowheads="1"/>
          </p:cNvSpPr>
          <p:nvPr/>
        </p:nvSpPr>
        <p:spPr>
          <a:xfrm>
            <a:off x="252000" y="709370"/>
            <a:ext cx="4680040" cy="22544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indent="-180000" fontAlgn="base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基本思想 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(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分治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)</a:t>
            </a:r>
          </a:p>
          <a:p>
            <a:pPr marL="360000" lvl="1" indent="-180000" fontAlgn="base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100000"/>
            </a:pP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用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FP-tree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递归增长频繁集</a:t>
            </a:r>
          </a:p>
          <a:p>
            <a:pPr marL="180000" indent="-180000" fontAlgn="base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方法 </a:t>
            </a:r>
          </a:p>
          <a:p>
            <a:pPr marL="360000" lvl="1" indent="-180000" fontAlgn="base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100000"/>
            </a:pP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对每个项，生成它的</a:t>
            </a:r>
            <a:r>
              <a:rPr lang="zh-CN" altLang="en-US" sz="16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条件模式基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, 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然后生成它的</a:t>
            </a:r>
            <a:r>
              <a:rPr lang="zh-CN" altLang="en-US" sz="16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条件 </a:t>
            </a:r>
            <a:r>
              <a:rPr lang="en-US" altLang="zh-CN" sz="16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FP-tree</a:t>
            </a:r>
          </a:p>
          <a:p>
            <a:pPr marL="360000" lvl="1" indent="-180000" fontAlgn="base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100000"/>
            </a:pP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对每个新生成的条件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FP-tree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，重复这个步骤</a:t>
            </a:r>
          </a:p>
          <a:p>
            <a:pPr marL="360000" lvl="1" indent="-180000" fontAlgn="base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100000"/>
            </a:pP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直到结果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FP-tree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为</a:t>
            </a:r>
            <a:r>
              <a:rPr lang="zh-CN" altLang="en-US" sz="16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空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，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或只含</a:t>
            </a:r>
            <a:r>
              <a:rPr lang="zh-CN" altLang="en-US" sz="16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唯一的一个路径 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(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此路径的每个子路径对应的项集都是频繁集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)</a:t>
            </a:r>
          </a:p>
        </p:txBody>
      </p:sp>
      <p:graphicFrame>
        <p:nvGraphicFramePr>
          <p:cNvPr id="43" name="表格 42">
            <a:extLst>
              <a:ext uri="{FF2B5EF4-FFF2-40B4-BE49-F238E27FC236}">
                <a16:creationId xmlns:a16="http://schemas.microsoft.com/office/drawing/2014/main" id="{A74386B4-7DEF-4788-B875-BE206DBB3A9D}"/>
              </a:ext>
            </a:extLst>
          </p:cNvPr>
          <p:cNvGraphicFramePr>
            <a:graphicFrameLocks noGrp="1"/>
          </p:cNvGraphicFramePr>
          <p:nvPr/>
        </p:nvGraphicFramePr>
        <p:xfrm>
          <a:off x="7020472" y="3039022"/>
          <a:ext cx="1800000" cy="957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1" i="0" u="none" strike="noStrike" baseline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后缀模式</a:t>
                      </a:r>
                      <a:br>
                        <a:rPr lang="zh-CN" altLang="en-US" sz="1800" b="1" i="0" u="none" strike="noStrike" baseline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</a:br>
                      <a:r>
                        <a:rPr lang="en-US" altLang="zh-CN" sz="1800" b="1" i="0" u="none" strike="noStrike" baseline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(</a:t>
                      </a:r>
                      <a:r>
                        <a:rPr lang="en-US" sz="1800" b="1" i="0" u="none" strike="noStrike" baseline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PostModel)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4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180862"/>
                  </a:ext>
                </a:extLst>
              </a:tr>
            </a:tbl>
          </a:graphicData>
        </a:graphic>
      </p:graphicFrame>
      <p:graphicFrame>
        <p:nvGraphicFramePr>
          <p:cNvPr id="48" name="表格 47">
            <a:extLst>
              <a:ext uri="{FF2B5EF4-FFF2-40B4-BE49-F238E27FC236}">
                <a16:creationId xmlns:a16="http://schemas.microsoft.com/office/drawing/2014/main" id="{E8C06D08-E206-4DD6-81BF-7EE5AD249F7A}"/>
              </a:ext>
            </a:extLst>
          </p:cNvPr>
          <p:cNvGraphicFramePr>
            <a:graphicFrameLocks noGrp="1"/>
          </p:cNvGraphicFramePr>
          <p:nvPr/>
        </p:nvGraphicFramePr>
        <p:xfrm>
          <a:off x="5796336" y="985131"/>
          <a:ext cx="1800000" cy="1330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1938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1" i="0" u="none" strike="noStrike" baseline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条件模式基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9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{A:1,C:1,D:1}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180862"/>
                  </a:ext>
                </a:extLst>
              </a:tr>
              <a:tr h="3329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{A:1,D:1}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026516"/>
                  </a:ext>
                </a:extLst>
              </a:tr>
              <a:tr h="3329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{B:1,C:1}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94434"/>
                  </a:ext>
                </a:extLst>
              </a:tr>
            </a:tbl>
          </a:graphicData>
        </a:graphic>
      </p:graphicFrame>
      <p:graphicFrame>
        <p:nvGraphicFramePr>
          <p:cNvPr id="51" name="表格 50">
            <a:extLst>
              <a:ext uri="{FF2B5EF4-FFF2-40B4-BE49-F238E27FC236}">
                <a16:creationId xmlns:a16="http://schemas.microsoft.com/office/drawing/2014/main" id="{83CA9884-DDBC-481D-A37C-21C5B29E0C16}"/>
              </a:ext>
            </a:extLst>
          </p:cNvPr>
          <p:cNvGraphicFramePr>
            <a:graphicFrameLocks noGrp="1"/>
          </p:cNvGraphicFramePr>
          <p:nvPr/>
        </p:nvGraphicFramePr>
        <p:xfrm>
          <a:off x="4577525" y="3034427"/>
          <a:ext cx="1512000" cy="1330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1938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1" i="0" u="none" strike="noStrike" baseline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表头项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9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A:2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180862"/>
                  </a:ext>
                </a:extLst>
              </a:tr>
              <a:tr h="3329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C:2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026516"/>
                  </a:ext>
                </a:extLst>
              </a:tr>
              <a:tr h="3329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D:2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94434"/>
                  </a:ext>
                </a:extLst>
              </a:tr>
            </a:tbl>
          </a:graphicData>
        </a:graphic>
      </p:graphicFrame>
      <p:graphicFrame>
        <p:nvGraphicFramePr>
          <p:cNvPr id="57" name="表格 56">
            <a:extLst>
              <a:ext uri="{FF2B5EF4-FFF2-40B4-BE49-F238E27FC236}">
                <a16:creationId xmlns:a16="http://schemas.microsoft.com/office/drawing/2014/main" id="{9994981B-EEFF-4771-BB6E-21C8A30EB613}"/>
              </a:ext>
            </a:extLst>
          </p:cNvPr>
          <p:cNvGraphicFramePr>
            <a:graphicFrameLocks noGrp="1"/>
          </p:cNvGraphicFramePr>
          <p:nvPr/>
        </p:nvGraphicFramePr>
        <p:xfrm>
          <a:off x="5326112" y="4908947"/>
          <a:ext cx="1512000" cy="1663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1938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1" i="0" u="none" strike="noStrike" baseline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频繁项集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9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AE:2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180862"/>
                  </a:ext>
                </a:extLst>
              </a:tr>
              <a:tr h="3329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CE:2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026516"/>
                  </a:ext>
                </a:extLst>
              </a:tr>
              <a:tr h="3329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DE:2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94434"/>
                  </a:ext>
                </a:extLst>
              </a:tr>
              <a:tr h="332913">
                <a:tc>
                  <a:txBody>
                    <a:bodyPr/>
                    <a:lstStyle/>
                    <a:p>
                      <a:pPr algn="ctr" fontAlgn="b"/>
                      <a:r>
                        <a:rPr lang="pt-BR" altLang="zh-CN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E:3</a:t>
                      </a:r>
                      <a:endParaRPr lang="pt-BR" sz="18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080971"/>
                  </a:ext>
                </a:extLst>
              </a:tr>
            </a:tbl>
          </a:graphicData>
        </a:graphic>
      </p:graphicFrame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33EC8A44-D6AD-4D4D-9362-9DE7DBCC6C91}"/>
              </a:ext>
            </a:extLst>
          </p:cNvPr>
          <p:cNvCxnSpPr>
            <a:cxnSpLocks/>
            <a:stCxn id="48" idx="2"/>
            <a:endCxn id="43" idx="0"/>
          </p:cNvCxnSpPr>
          <p:nvPr/>
        </p:nvCxnSpPr>
        <p:spPr>
          <a:xfrm>
            <a:off x="6696336" y="2315808"/>
            <a:ext cx="1224136" cy="723214"/>
          </a:xfrm>
          <a:prstGeom prst="straightConnector1">
            <a:avLst/>
          </a:prstGeom>
          <a:ln w="28575">
            <a:solidFill>
              <a:srgbClr val="FF67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528E3DEE-5ED5-44C0-8C11-43B12097D39C}"/>
              </a:ext>
            </a:extLst>
          </p:cNvPr>
          <p:cNvCxnSpPr>
            <a:cxnSpLocks/>
            <a:stCxn id="48" idx="2"/>
            <a:endCxn id="51" idx="0"/>
          </p:cNvCxnSpPr>
          <p:nvPr/>
        </p:nvCxnSpPr>
        <p:spPr>
          <a:xfrm flipH="1">
            <a:off x="5333525" y="2315808"/>
            <a:ext cx="1362811" cy="718619"/>
          </a:xfrm>
          <a:prstGeom prst="straightConnector1">
            <a:avLst/>
          </a:prstGeom>
          <a:ln w="28575">
            <a:solidFill>
              <a:srgbClr val="FF67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954B6D0D-4CBE-4417-A4A7-EE2D836AA911}"/>
              </a:ext>
            </a:extLst>
          </p:cNvPr>
          <p:cNvCxnSpPr>
            <a:cxnSpLocks/>
            <a:stCxn id="43" idx="2"/>
            <a:endCxn id="57" idx="0"/>
          </p:cNvCxnSpPr>
          <p:nvPr/>
        </p:nvCxnSpPr>
        <p:spPr>
          <a:xfrm flipH="1">
            <a:off x="6082112" y="3996456"/>
            <a:ext cx="1838360" cy="912491"/>
          </a:xfrm>
          <a:prstGeom prst="straightConnector1">
            <a:avLst/>
          </a:prstGeom>
          <a:ln w="28575">
            <a:solidFill>
              <a:srgbClr val="FF67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83103DF6-7257-4C7A-B442-A63AC9E663A2}"/>
              </a:ext>
            </a:extLst>
          </p:cNvPr>
          <p:cNvCxnSpPr>
            <a:cxnSpLocks/>
            <a:stCxn id="51" idx="2"/>
            <a:endCxn id="57" idx="0"/>
          </p:cNvCxnSpPr>
          <p:nvPr/>
        </p:nvCxnSpPr>
        <p:spPr>
          <a:xfrm>
            <a:off x="5333525" y="4365104"/>
            <a:ext cx="748587" cy="543843"/>
          </a:xfrm>
          <a:prstGeom prst="straightConnector1">
            <a:avLst/>
          </a:prstGeom>
          <a:ln w="28575">
            <a:solidFill>
              <a:srgbClr val="FF67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087658"/>
      </p:ext>
    </p:extLst>
  </p:cSld>
  <p:clrMapOvr>
    <a:masterClrMapping/>
  </p:clrMapOvr>
  <p:transition spd="med">
    <p:split orient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4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56000" y="108000"/>
            <a:ext cx="809307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1.2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最大</a:t>
            </a:r>
            <a:r>
              <a:rPr lang="zh-CN" altLang="en-US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频繁项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集（</a:t>
            </a:r>
            <a:r>
              <a:rPr lang="en-US" altLang="zh-CN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Maximal 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Frequent </a:t>
            </a:r>
            <a:r>
              <a:rPr lang="en-US" altLang="zh-CN" sz="2600" b="1" spc="5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Itemset</a:t>
            </a:r>
            <a:r>
              <a:rPr lang="zh-CN" altLang="en-US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）</a:t>
            </a:r>
          </a:p>
        </p:txBody>
      </p:sp>
      <p:graphicFrame>
        <p:nvGraphicFramePr>
          <p:cNvPr id="125849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3174173"/>
              </p:ext>
            </p:extLst>
          </p:nvPr>
        </p:nvGraphicFramePr>
        <p:xfrm>
          <a:off x="1194865" y="1275836"/>
          <a:ext cx="7159289" cy="5407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86" name="Visio" r:id="rId3" imgW="9807245" imgH="7406945" progId="Visio.Drawing.11">
                  <p:embed/>
                </p:oleObj>
              </mc:Choice>
              <mc:Fallback>
                <p:oleObj name="Visio" r:id="rId3" imgW="9807245" imgH="7406945" progId="Visio.Drawing.11">
                  <p:embed/>
                  <p:pic>
                    <p:nvPicPr>
                      <p:cNvPr id="125849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4865" y="1275836"/>
                        <a:ext cx="7159289" cy="54070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8500" name="Text Box 4"/>
          <p:cNvSpPr txBox="1">
            <a:spLocks noChangeArrowheads="1"/>
          </p:cNvSpPr>
          <p:nvPr/>
        </p:nvSpPr>
        <p:spPr bwMode="auto">
          <a:xfrm>
            <a:off x="7332391" y="6112669"/>
            <a:ext cx="123348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频繁项集的边界</a:t>
            </a:r>
          </a:p>
        </p:txBody>
      </p:sp>
      <p:sp>
        <p:nvSpPr>
          <p:cNvPr id="1258501" name="Text Box 5"/>
          <p:cNvSpPr txBox="1">
            <a:spLocks noChangeArrowheads="1"/>
          </p:cNvSpPr>
          <p:nvPr/>
        </p:nvSpPr>
        <p:spPr bwMode="auto">
          <a:xfrm>
            <a:off x="252000" y="5693847"/>
            <a:ext cx="15450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不频繁项集</a:t>
            </a:r>
            <a:endParaRPr lang="en-US" altLang="zh-CN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258502" name="Text Box 6"/>
          <p:cNvSpPr txBox="1">
            <a:spLocks noChangeArrowheads="1"/>
          </p:cNvSpPr>
          <p:nvPr/>
        </p:nvSpPr>
        <p:spPr bwMode="auto">
          <a:xfrm>
            <a:off x="684212" y="2016253"/>
            <a:ext cx="111283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最大频繁项集</a:t>
            </a:r>
            <a:endParaRPr lang="en-US" altLang="zh-CN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258503" name="Line 7"/>
          <p:cNvSpPr>
            <a:spLocks noChangeShapeType="1"/>
          </p:cNvSpPr>
          <p:nvPr/>
        </p:nvSpPr>
        <p:spPr bwMode="auto">
          <a:xfrm flipH="1">
            <a:off x="1241425" y="4606925"/>
            <a:ext cx="158750" cy="1074738"/>
          </a:xfrm>
          <a:prstGeom prst="line">
            <a:avLst/>
          </a:prstGeom>
          <a:noFill/>
          <a:ln w="25400">
            <a:solidFill>
              <a:srgbClr val="800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258504" name="Line 8"/>
          <p:cNvSpPr>
            <a:spLocks noChangeShapeType="1"/>
          </p:cNvSpPr>
          <p:nvPr/>
        </p:nvSpPr>
        <p:spPr bwMode="auto">
          <a:xfrm flipH="1" flipV="1">
            <a:off x="1717675" y="2527300"/>
            <a:ext cx="1030288" cy="646113"/>
          </a:xfrm>
          <a:prstGeom prst="line">
            <a:avLst/>
          </a:prstGeom>
          <a:noFill/>
          <a:ln w="25400">
            <a:solidFill>
              <a:srgbClr val="800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258505" name="Line 9"/>
          <p:cNvSpPr>
            <a:spLocks noChangeShapeType="1"/>
          </p:cNvSpPr>
          <p:nvPr/>
        </p:nvSpPr>
        <p:spPr bwMode="auto">
          <a:xfrm flipH="1">
            <a:off x="1717675" y="4535488"/>
            <a:ext cx="1030288" cy="1146175"/>
          </a:xfrm>
          <a:prstGeom prst="line">
            <a:avLst/>
          </a:prstGeom>
          <a:noFill/>
          <a:ln w="25400">
            <a:solidFill>
              <a:srgbClr val="800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258506" name="Line 10"/>
          <p:cNvSpPr>
            <a:spLocks noChangeShapeType="1"/>
          </p:cNvSpPr>
          <p:nvPr/>
        </p:nvSpPr>
        <p:spPr bwMode="auto">
          <a:xfrm flipH="1">
            <a:off x="1797050" y="5538788"/>
            <a:ext cx="635000" cy="287337"/>
          </a:xfrm>
          <a:prstGeom prst="line">
            <a:avLst/>
          </a:prstGeom>
          <a:noFill/>
          <a:ln w="25400">
            <a:solidFill>
              <a:srgbClr val="800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258507" name="Line 11"/>
          <p:cNvSpPr>
            <a:spLocks noChangeShapeType="1"/>
          </p:cNvSpPr>
          <p:nvPr/>
        </p:nvSpPr>
        <p:spPr bwMode="auto">
          <a:xfrm flipH="1" flipV="1">
            <a:off x="1638300" y="5969000"/>
            <a:ext cx="2697163" cy="287338"/>
          </a:xfrm>
          <a:prstGeom prst="line">
            <a:avLst/>
          </a:prstGeom>
          <a:noFill/>
          <a:ln w="25400">
            <a:solidFill>
              <a:srgbClr val="800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258508" name="Line 12"/>
          <p:cNvSpPr>
            <a:spLocks noChangeShapeType="1"/>
          </p:cNvSpPr>
          <p:nvPr/>
        </p:nvSpPr>
        <p:spPr bwMode="auto">
          <a:xfrm flipH="1" flipV="1">
            <a:off x="1558925" y="2598738"/>
            <a:ext cx="2632075" cy="1668462"/>
          </a:xfrm>
          <a:prstGeom prst="line">
            <a:avLst/>
          </a:prstGeom>
          <a:noFill/>
          <a:ln w="25400">
            <a:solidFill>
              <a:srgbClr val="800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258509" name="Line 13"/>
          <p:cNvSpPr>
            <a:spLocks noChangeShapeType="1"/>
          </p:cNvSpPr>
          <p:nvPr/>
        </p:nvSpPr>
        <p:spPr bwMode="auto">
          <a:xfrm flipH="1">
            <a:off x="1479550" y="4535488"/>
            <a:ext cx="555625" cy="1074737"/>
          </a:xfrm>
          <a:prstGeom prst="line">
            <a:avLst/>
          </a:prstGeom>
          <a:noFill/>
          <a:ln w="25400">
            <a:solidFill>
              <a:srgbClr val="800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258510" name="Text Box 14"/>
          <p:cNvSpPr txBox="1">
            <a:spLocks noChangeArrowheads="1"/>
          </p:cNvSpPr>
          <p:nvPr/>
        </p:nvSpPr>
        <p:spPr bwMode="auto">
          <a:xfrm>
            <a:off x="252000" y="756000"/>
            <a:ext cx="8640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最大频繁项集是这样的频繁项集，它的直接超集都不是频繁的</a:t>
            </a:r>
            <a:endParaRPr lang="en-US" altLang="zh-CN" sz="240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258511" name="Line 15"/>
          <p:cNvSpPr>
            <a:spLocks noChangeShapeType="1"/>
          </p:cNvSpPr>
          <p:nvPr/>
        </p:nvSpPr>
        <p:spPr bwMode="auto">
          <a:xfrm flipH="1">
            <a:off x="6276424" y="5491272"/>
            <a:ext cx="1388026" cy="89275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258512" name="Text Box 16"/>
          <p:cNvSpPr txBox="1">
            <a:spLocks noChangeArrowheads="1"/>
          </p:cNvSpPr>
          <p:nvPr/>
        </p:nvSpPr>
        <p:spPr bwMode="auto">
          <a:xfrm>
            <a:off x="5226833" y="6355174"/>
            <a:ext cx="12334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非频繁的</a:t>
            </a:r>
            <a:endParaRPr lang="en-US" altLang="zh-CN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258513" name="Text Box 17"/>
          <p:cNvSpPr txBox="1">
            <a:spLocks noChangeArrowheads="1"/>
          </p:cNvSpPr>
          <p:nvPr/>
        </p:nvSpPr>
        <p:spPr bwMode="auto">
          <a:xfrm>
            <a:off x="7426325" y="5121940"/>
            <a:ext cx="1066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频繁的</a:t>
            </a:r>
            <a:endParaRPr lang="en-US" altLang="zh-CN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375229"/>
      </p:ext>
    </p:extLst>
  </p:cSld>
  <p:clrMapOvr>
    <a:masterClrMapping/>
  </p:clrMapOvr>
  <p:transition spd="med">
    <p:split orient="vert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756000" y="108000"/>
            <a:ext cx="6781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举例：节点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E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（</a:t>
            </a:r>
            <a:r>
              <a:rPr lang="en-US" altLang="zh-CN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1/3</a:t>
            </a:r>
            <a:r>
              <a:rPr lang="zh-CN" altLang="en-US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）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0B7A0EA-B04C-49BD-8FDD-4A1C3EE879FF}"/>
              </a:ext>
            </a:extLst>
          </p:cNvPr>
          <p:cNvGrpSpPr/>
          <p:nvPr/>
        </p:nvGrpSpPr>
        <p:grpSpPr>
          <a:xfrm>
            <a:off x="511823" y="3034813"/>
            <a:ext cx="4276201" cy="3634547"/>
            <a:chOff x="348680" y="1276689"/>
            <a:chExt cx="4491397" cy="3817452"/>
          </a:xfrm>
        </p:grpSpPr>
        <p:sp>
          <p:nvSpPr>
            <p:cNvPr id="4" name="Oval 3"/>
            <p:cNvSpPr>
              <a:spLocks noChangeArrowheads="1"/>
            </p:cNvSpPr>
            <p:nvPr/>
          </p:nvSpPr>
          <p:spPr bwMode="auto">
            <a:xfrm>
              <a:off x="2482280" y="2124444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5" name="Oval 4"/>
            <p:cNvSpPr>
              <a:spLocks noChangeArrowheads="1"/>
            </p:cNvSpPr>
            <p:nvPr/>
          </p:nvSpPr>
          <p:spPr bwMode="auto">
            <a:xfrm>
              <a:off x="1663130" y="1352889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843980" y="2124444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H="1">
              <a:off x="1009600" y="1666905"/>
              <a:ext cx="807970" cy="4559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3091880" y="3076944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>
              <a:off x="1833232" y="1657688"/>
              <a:ext cx="746957" cy="4766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 flipH="1" flipV="1">
              <a:off x="2710880" y="2419688"/>
              <a:ext cx="457199" cy="6664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1122479" y="1276689"/>
              <a:ext cx="582211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null</a:t>
              </a:r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1086835" y="2076789"/>
              <a:ext cx="75533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A</a:t>
              </a:r>
              <a:r>
                <a:rPr lang="zh-CN" altLang="en-US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：</a:t>
              </a: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18" name="Text Box 17"/>
            <p:cNvSpPr txBox="1">
              <a:spLocks noChangeArrowheads="1"/>
            </p:cNvSpPr>
            <p:nvPr/>
          </p:nvSpPr>
          <p:spPr bwMode="auto">
            <a:xfrm>
              <a:off x="2737371" y="2076789"/>
              <a:ext cx="740908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B</a:t>
              </a:r>
              <a:r>
                <a:rPr lang="zh-CN" altLang="en-US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：</a:t>
              </a: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3361340" y="3029289"/>
              <a:ext cx="740908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C</a:t>
              </a:r>
              <a:r>
                <a:rPr lang="zh-CN" altLang="en-US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：</a:t>
              </a: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348680" y="3076944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348680" y="3944755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 flipV="1">
              <a:off x="501080" y="2427624"/>
              <a:ext cx="508522" cy="643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4" name="Line 23"/>
            <p:cNvSpPr>
              <a:spLocks noChangeShapeType="1"/>
            </p:cNvSpPr>
            <p:nvPr/>
          </p:nvSpPr>
          <p:spPr bwMode="auto">
            <a:xfrm flipH="1">
              <a:off x="501081" y="3392611"/>
              <a:ext cx="0" cy="552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5" name="Text Box 24"/>
            <p:cNvSpPr txBox="1">
              <a:spLocks noChangeArrowheads="1"/>
            </p:cNvSpPr>
            <p:nvPr/>
          </p:nvSpPr>
          <p:spPr bwMode="auto">
            <a:xfrm>
              <a:off x="547178" y="3207929"/>
              <a:ext cx="740908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C</a:t>
              </a:r>
              <a:r>
                <a:rPr lang="zh-CN" altLang="en-US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：</a:t>
              </a: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6" name="Text Box 25"/>
            <p:cNvSpPr txBox="1">
              <a:spLocks noChangeArrowheads="1"/>
            </p:cNvSpPr>
            <p:nvPr/>
          </p:nvSpPr>
          <p:spPr bwMode="auto">
            <a:xfrm>
              <a:off x="597823" y="3943052"/>
              <a:ext cx="75533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D</a:t>
              </a:r>
              <a:r>
                <a:rPr lang="zh-CN" altLang="en-US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：</a:t>
              </a: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>
              <a:off x="1339280" y="3076944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34" name="Text Box 33"/>
            <p:cNvSpPr txBox="1">
              <a:spLocks noChangeArrowheads="1"/>
            </p:cNvSpPr>
            <p:nvPr/>
          </p:nvSpPr>
          <p:spPr bwMode="auto">
            <a:xfrm>
              <a:off x="1590262" y="3190252"/>
              <a:ext cx="75533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D</a:t>
              </a:r>
              <a:r>
                <a:rPr lang="zh-CN" altLang="en-US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：</a:t>
              </a: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1567880" y="3944755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36" name="Text Box 35"/>
            <p:cNvSpPr txBox="1">
              <a:spLocks noChangeArrowheads="1"/>
            </p:cNvSpPr>
            <p:nvPr/>
          </p:nvSpPr>
          <p:spPr bwMode="auto">
            <a:xfrm>
              <a:off x="1498486" y="4232802"/>
              <a:ext cx="726481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E</a:t>
              </a:r>
              <a:r>
                <a:rPr lang="zh-CN" altLang="en-US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：</a:t>
              </a: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auto">
            <a:xfrm>
              <a:off x="3853880" y="3944755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 flipH="1" flipV="1">
              <a:off x="3347864" y="3340830"/>
              <a:ext cx="576064" cy="6216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39" name="Line 39"/>
            <p:cNvSpPr>
              <a:spLocks noChangeShapeType="1"/>
            </p:cNvSpPr>
            <p:nvPr/>
          </p:nvSpPr>
          <p:spPr bwMode="auto">
            <a:xfrm flipH="1" flipV="1">
              <a:off x="1009601" y="2427624"/>
              <a:ext cx="457199" cy="6585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0" name="Line 40"/>
            <p:cNvSpPr>
              <a:spLocks noChangeShapeType="1"/>
            </p:cNvSpPr>
            <p:nvPr/>
          </p:nvSpPr>
          <p:spPr bwMode="auto">
            <a:xfrm flipH="1" flipV="1">
              <a:off x="1487874" y="3381743"/>
              <a:ext cx="225736" cy="5630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2" name="Line 43"/>
            <p:cNvSpPr>
              <a:spLocks noChangeShapeType="1"/>
            </p:cNvSpPr>
            <p:nvPr/>
          </p:nvSpPr>
          <p:spPr bwMode="auto">
            <a:xfrm flipV="1">
              <a:off x="660145" y="3381743"/>
              <a:ext cx="758198" cy="66668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4" name="Line 45"/>
            <p:cNvSpPr>
              <a:spLocks noChangeShapeType="1"/>
            </p:cNvSpPr>
            <p:nvPr/>
          </p:nvSpPr>
          <p:spPr bwMode="auto">
            <a:xfrm flipV="1">
              <a:off x="1872680" y="4071388"/>
              <a:ext cx="1981200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6" name="Line 47"/>
            <p:cNvSpPr>
              <a:spLocks noChangeShapeType="1"/>
            </p:cNvSpPr>
            <p:nvPr/>
          </p:nvSpPr>
          <p:spPr bwMode="auto">
            <a:xfrm>
              <a:off x="653480" y="3220329"/>
              <a:ext cx="2438400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52" name="Oval 54"/>
            <p:cNvSpPr>
              <a:spLocks noChangeArrowheads="1"/>
            </p:cNvSpPr>
            <p:nvPr/>
          </p:nvSpPr>
          <p:spPr bwMode="auto">
            <a:xfrm>
              <a:off x="348680" y="4705689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53" name="Text Box 55"/>
            <p:cNvSpPr txBox="1">
              <a:spLocks noChangeArrowheads="1"/>
            </p:cNvSpPr>
            <p:nvPr/>
          </p:nvSpPr>
          <p:spPr bwMode="auto">
            <a:xfrm>
              <a:off x="653478" y="4694031"/>
              <a:ext cx="726481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E</a:t>
              </a:r>
              <a:r>
                <a:rPr lang="zh-CN" altLang="en-US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：</a:t>
              </a: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4" name="Line 56"/>
            <p:cNvSpPr>
              <a:spLocks noChangeShapeType="1"/>
            </p:cNvSpPr>
            <p:nvPr/>
          </p:nvSpPr>
          <p:spPr bwMode="auto">
            <a:xfrm>
              <a:off x="501080" y="4248488"/>
              <a:ext cx="0" cy="4572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55" name="Line 57"/>
            <p:cNvSpPr>
              <a:spLocks noChangeShapeType="1"/>
            </p:cNvSpPr>
            <p:nvPr/>
          </p:nvSpPr>
          <p:spPr bwMode="auto">
            <a:xfrm flipV="1">
              <a:off x="653479" y="4212555"/>
              <a:ext cx="955081" cy="597877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56" name="Text Box 37"/>
            <p:cNvSpPr txBox="1">
              <a:spLocks noChangeArrowheads="1"/>
            </p:cNvSpPr>
            <p:nvPr/>
          </p:nvSpPr>
          <p:spPr bwMode="auto">
            <a:xfrm>
              <a:off x="4113596" y="3897100"/>
              <a:ext cx="726481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E</a:t>
              </a:r>
              <a:r>
                <a:rPr lang="zh-CN" altLang="en-US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：</a:t>
              </a:r>
              <a:r>
                <a:rPr lang="en-US" altLang="zh-CN" sz="2000" b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</a:p>
          </p:txBody>
        </p:sp>
      </p:grpSp>
      <p:sp>
        <p:nvSpPr>
          <p:cNvPr id="41" name="Rectangle 2">
            <a:extLst>
              <a:ext uri="{FF2B5EF4-FFF2-40B4-BE49-F238E27FC236}">
                <a16:creationId xmlns:a16="http://schemas.microsoft.com/office/drawing/2014/main" id="{B9472082-1111-49D1-87A6-EE7C28E31133}"/>
              </a:ext>
            </a:extLst>
          </p:cNvPr>
          <p:cNvSpPr txBox="1">
            <a:spLocks noChangeArrowheads="1"/>
          </p:cNvSpPr>
          <p:nvPr/>
        </p:nvSpPr>
        <p:spPr>
          <a:xfrm>
            <a:off x="252000" y="709370"/>
            <a:ext cx="4680040" cy="22544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indent="-180000" fontAlgn="base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基本思想 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(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分治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)</a:t>
            </a:r>
          </a:p>
          <a:p>
            <a:pPr marL="360000" lvl="1" indent="-180000" fontAlgn="base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100000"/>
            </a:pP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用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FP-tree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递归增长频繁集</a:t>
            </a:r>
          </a:p>
          <a:p>
            <a:pPr marL="180000" indent="-180000" fontAlgn="base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方法 </a:t>
            </a:r>
          </a:p>
          <a:p>
            <a:pPr marL="360000" lvl="1" indent="-180000" fontAlgn="base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100000"/>
            </a:pP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对每个项，生成它的</a:t>
            </a:r>
            <a:r>
              <a:rPr lang="zh-CN" altLang="en-US" sz="16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条件模式基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, 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然后生成它的</a:t>
            </a:r>
            <a:r>
              <a:rPr lang="zh-CN" altLang="en-US" sz="16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条件 </a:t>
            </a:r>
            <a:r>
              <a:rPr lang="en-US" altLang="zh-CN" sz="16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FP-tree</a:t>
            </a:r>
          </a:p>
          <a:p>
            <a:pPr marL="360000" lvl="1" indent="-180000" fontAlgn="base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100000"/>
            </a:pP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对每个新生成的条件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FP-tree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，重复这个步骤</a:t>
            </a:r>
          </a:p>
          <a:p>
            <a:pPr marL="360000" lvl="1" indent="-180000" fontAlgn="base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100000"/>
            </a:pP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直到结果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FP-tree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为</a:t>
            </a:r>
            <a:r>
              <a:rPr lang="zh-CN" altLang="en-US" sz="16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空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，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或只含</a:t>
            </a:r>
            <a:r>
              <a:rPr lang="zh-CN" altLang="en-US" sz="16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唯一的一个路径 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(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此路径的每个子路径对应的项集都是频繁集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)</a:t>
            </a:r>
          </a:p>
        </p:txBody>
      </p:sp>
      <p:graphicFrame>
        <p:nvGraphicFramePr>
          <p:cNvPr id="43" name="表格 42">
            <a:extLst>
              <a:ext uri="{FF2B5EF4-FFF2-40B4-BE49-F238E27FC236}">
                <a16:creationId xmlns:a16="http://schemas.microsoft.com/office/drawing/2014/main" id="{A74386B4-7DEF-4788-B875-BE206DBB3A9D}"/>
              </a:ext>
            </a:extLst>
          </p:cNvPr>
          <p:cNvGraphicFramePr>
            <a:graphicFrameLocks noGrp="1"/>
          </p:cNvGraphicFramePr>
          <p:nvPr/>
        </p:nvGraphicFramePr>
        <p:xfrm>
          <a:off x="7020472" y="3039022"/>
          <a:ext cx="1800000" cy="957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1" i="0" u="none" strike="noStrike" baseline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后缀模式</a:t>
                      </a:r>
                      <a:br>
                        <a:rPr lang="zh-CN" altLang="en-US" sz="1800" b="1" i="0" u="none" strike="noStrike" baseline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</a:br>
                      <a:r>
                        <a:rPr lang="en-US" altLang="zh-CN" sz="1800" b="1" i="0" u="none" strike="noStrike" baseline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(</a:t>
                      </a:r>
                      <a:r>
                        <a:rPr lang="en-US" sz="1800" b="1" i="0" u="none" strike="noStrike" baseline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PostModel)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4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180862"/>
                  </a:ext>
                </a:extLst>
              </a:tr>
            </a:tbl>
          </a:graphicData>
        </a:graphic>
      </p:graphicFrame>
      <p:graphicFrame>
        <p:nvGraphicFramePr>
          <p:cNvPr id="48" name="表格 47">
            <a:extLst>
              <a:ext uri="{FF2B5EF4-FFF2-40B4-BE49-F238E27FC236}">
                <a16:creationId xmlns:a16="http://schemas.microsoft.com/office/drawing/2014/main" id="{E8C06D08-E206-4DD6-81BF-7EE5AD249F7A}"/>
              </a:ext>
            </a:extLst>
          </p:cNvPr>
          <p:cNvGraphicFramePr>
            <a:graphicFrameLocks noGrp="1"/>
          </p:cNvGraphicFramePr>
          <p:nvPr/>
        </p:nvGraphicFramePr>
        <p:xfrm>
          <a:off x="5796336" y="985131"/>
          <a:ext cx="1800000" cy="1330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1938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1" i="0" u="none" strike="noStrike" baseline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条件模式基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9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{A:1,C:1,D:1}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180862"/>
                  </a:ext>
                </a:extLst>
              </a:tr>
              <a:tr h="3329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{A:1,D:1}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026516"/>
                  </a:ext>
                </a:extLst>
              </a:tr>
              <a:tr h="3329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{B:1,C:1}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94434"/>
                  </a:ext>
                </a:extLst>
              </a:tr>
            </a:tbl>
          </a:graphicData>
        </a:graphic>
      </p:graphicFrame>
      <p:graphicFrame>
        <p:nvGraphicFramePr>
          <p:cNvPr id="51" name="表格 50">
            <a:extLst>
              <a:ext uri="{FF2B5EF4-FFF2-40B4-BE49-F238E27FC236}">
                <a16:creationId xmlns:a16="http://schemas.microsoft.com/office/drawing/2014/main" id="{83CA9884-DDBC-481D-A37C-21C5B29E0C16}"/>
              </a:ext>
            </a:extLst>
          </p:cNvPr>
          <p:cNvGraphicFramePr>
            <a:graphicFrameLocks noGrp="1"/>
          </p:cNvGraphicFramePr>
          <p:nvPr/>
        </p:nvGraphicFramePr>
        <p:xfrm>
          <a:off x="4577525" y="3034427"/>
          <a:ext cx="1512000" cy="1330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1938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1" i="0" u="none" strike="noStrike" baseline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表头项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9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A:2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180862"/>
                  </a:ext>
                </a:extLst>
              </a:tr>
              <a:tr h="3329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C:2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026516"/>
                  </a:ext>
                </a:extLst>
              </a:tr>
              <a:tr h="3329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D:2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94434"/>
                  </a:ext>
                </a:extLst>
              </a:tr>
            </a:tbl>
          </a:graphicData>
        </a:graphic>
      </p:graphicFrame>
      <p:graphicFrame>
        <p:nvGraphicFramePr>
          <p:cNvPr id="57" name="表格 56">
            <a:extLst>
              <a:ext uri="{FF2B5EF4-FFF2-40B4-BE49-F238E27FC236}">
                <a16:creationId xmlns:a16="http://schemas.microsoft.com/office/drawing/2014/main" id="{9994981B-EEFF-4771-BB6E-21C8A30EB613}"/>
              </a:ext>
            </a:extLst>
          </p:cNvPr>
          <p:cNvGraphicFramePr>
            <a:graphicFrameLocks noGrp="1"/>
          </p:cNvGraphicFramePr>
          <p:nvPr/>
        </p:nvGraphicFramePr>
        <p:xfrm>
          <a:off x="5326112" y="4908947"/>
          <a:ext cx="1512000" cy="1663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1938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1" i="0" u="none" strike="noStrike" baseline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频繁项集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9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AE:2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180862"/>
                  </a:ext>
                </a:extLst>
              </a:tr>
              <a:tr h="3329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CE:2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026516"/>
                  </a:ext>
                </a:extLst>
              </a:tr>
              <a:tr h="3329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DE:2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94434"/>
                  </a:ext>
                </a:extLst>
              </a:tr>
              <a:tr h="332913">
                <a:tc>
                  <a:txBody>
                    <a:bodyPr/>
                    <a:lstStyle/>
                    <a:p>
                      <a:pPr algn="ctr" fontAlgn="b"/>
                      <a:r>
                        <a:rPr lang="pt-BR" altLang="zh-CN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E:3</a:t>
                      </a:r>
                      <a:endParaRPr lang="pt-BR" sz="18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080971"/>
                  </a:ext>
                </a:extLst>
              </a:tr>
            </a:tbl>
          </a:graphicData>
        </a:graphic>
      </p:graphicFrame>
      <p:graphicFrame>
        <p:nvGraphicFramePr>
          <p:cNvPr id="58" name="表格 57">
            <a:extLst>
              <a:ext uri="{FF2B5EF4-FFF2-40B4-BE49-F238E27FC236}">
                <a16:creationId xmlns:a16="http://schemas.microsoft.com/office/drawing/2014/main" id="{3D9CAE4C-ADF6-42E1-8A68-070CBB0C4BCE}"/>
              </a:ext>
            </a:extLst>
          </p:cNvPr>
          <p:cNvGraphicFramePr>
            <a:graphicFrameLocks noGrp="1"/>
          </p:cNvGraphicFramePr>
          <p:nvPr/>
        </p:nvGraphicFramePr>
        <p:xfrm>
          <a:off x="7164488" y="4908948"/>
          <a:ext cx="1584000" cy="1330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1938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1" i="0" u="none" strike="noStrike" baseline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新的后缀模式</a:t>
                      </a:r>
                      <a:endParaRPr lang="zh-CN" altLang="en-US" sz="1800" b="1" i="0" u="none" strike="noStrike" baseline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9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180862"/>
                  </a:ext>
                </a:extLst>
              </a:tr>
              <a:tr h="3329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026516"/>
                  </a:ext>
                </a:extLst>
              </a:tr>
              <a:tr h="3329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94434"/>
                  </a:ext>
                </a:extLst>
              </a:tr>
            </a:tbl>
          </a:graphicData>
        </a:graphic>
      </p:graphicFrame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33EC8A44-D6AD-4D4D-9362-9DE7DBCC6C91}"/>
              </a:ext>
            </a:extLst>
          </p:cNvPr>
          <p:cNvCxnSpPr>
            <a:cxnSpLocks/>
            <a:stCxn id="48" idx="2"/>
            <a:endCxn id="43" idx="0"/>
          </p:cNvCxnSpPr>
          <p:nvPr/>
        </p:nvCxnSpPr>
        <p:spPr>
          <a:xfrm>
            <a:off x="6696336" y="2315808"/>
            <a:ext cx="1224136" cy="723214"/>
          </a:xfrm>
          <a:prstGeom prst="straightConnector1">
            <a:avLst/>
          </a:prstGeom>
          <a:ln w="28575">
            <a:solidFill>
              <a:srgbClr val="FF67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528E3DEE-5ED5-44C0-8C11-43B12097D39C}"/>
              </a:ext>
            </a:extLst>
          </p:cNvPr>
          <p:cNvCxnSpPr>
            <a:cxnSpLocks/>
            <a:stCxn id="48" idx="2"/>
            <a:endCxn id="51" idx="0"/>
          </p:cNvCxnSpPr>
          <p:nvPr/>
        </p:nvCxnSpPr>
        <p:spPr>
          <a:xfrm flipH="1">
            <a:off x="5333525" y="2315808"/>
            <a:ext cx="1362811" cy="718619"/>
          </a:xfrm>
          <a:prstGeom prst="straightConnector1">
            <a:avLst/>
          </a:prstGeom>
          <a:ln w="28575">
            <a:solidFill>
              <a:srgbClr val="FF67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6F6449A8-042B-4EBB-B93F-8E462F09A55A}"/>
              </a:ext>
            </a:extLst>
          </p:cNvPr>
          <p:cNvCxnSpPr>
            <a:cxnSpLocks/>
            <a:stCxn id="43" idx="2"/>
            <a:endCxn id="58" idx="0"/>
          </p:cNvCxnSpPr>
          <p:nvPr/>
        </p:nvCxnSpPr>
        <p:spPr>
          <a:xfrm>
            <a:off x="7920472" y="3996456"/>
            <a:ext cx="36016" cy="912492"/>
          </a:xfrm>
          <a:prstGeom prst="straightConnector1">
            <a:avLst/>
          </a:prstGeom>
          <a:ln w="28575">
            <a:solidFill>
              <a:srgbClr val="FF67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954B6D0D-4CBE-4417-A4A7-EE2D836AA911}"/>
              </a:ext>
            </a:extLst>
          </p:cNvPr>
          <p:cNvCxnSpPr>
            <a:cxnSpLocks/>
            <a:stCxn id="43" idx="2"/>
            <a:endCxn id="57" idx="0"/>
          </p:cNvCxnSpPr>
          <p:nvPr/>
        </p:nvCxnSpPr>
        <p:spPr>
          <a:xfrm flipH="1">
            <a:off x="6082112" y="3996456"/>
            <a:ext cx="1838360" cy="912491"/>
          </a:xfrm>
          <a:prstGeom prst="straightConnector1">
            <a:avLst/>
          </a:prstGeom>
          <a:ln w="28575">
            <a:solidFill>
              <a:srgbClr val="FF67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83103DF6-7257-4C7A-B442-A63AC9E663A2}"/>
              </a:ext>
            </a:extLst>
          </p:cNvPr>
          <p:cNvCxnSpPr>
            <a:cxnSpLocks/>
            <a:stCxn id="51" idx="2"/>
            <a:endCxn id="57" idx="0"/>
          </p:cNvCxnSpPr>
          <p:nvPr/>
        </p:nvCxnSpPr>
        <p:spPr>
          <a:xfrm>
            <a:off x="5333525" y="4365104"/>
            <a:ext cx="748587" cy="543843"/>
          </a:xfrm>
          <a:prstGeom prst="straightConnector1">
            <a:avLst/>
          </a:prstGeom>
          <a:ln w="28575">
            <a:solidFill>
              <a:srgbClr val="FF67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399603C2-33E9-4048-A1D0-70EB136BB29C}"/>
              </a:ext>
            </a:extLst>
          </p:cNvPr>
          <p:cNvCxnSpPr>
            <a:cxnSpLocks/>
            <a:stCxn id="51" idx="2"/>
            <a:endCxn id="58" idx="0"/>
          </p:cNvCxnSpPr>
          <p:nvPr/>
        </p:nvCxnSpPr>
        <p:spPr>
          <a:xfrm>
            <a:off x="5333525" y="4365104"/>
            <a:ext cx="2622963" cy="543844"/>
          </a:xfrm>
          <a:prstGeom prst="straightConnector1">
            <a:avLst/>
          </a:prstGeom>
          <a:ln w="28575">
            <a:solidFill>
              <a:srgbClr val="FF67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325268"/>
      </p:ext>
    </p:extLst>
  </p:cSld>
  <p:clrMapOvr>
    <a:masterClrMapping/>
  </p:clrMapOvr>
  <p:transition spd="med">
    <p:split orient="vert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756000" y="108000"/>
            <a:ext cx="6781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举例：节点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E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（</a:t>
            </a:r>
            <a:r>
              <a:rPr lang="en-US" altLang="zh-CN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1/3</a:t>
            </a:r>
            <a:r>
              <a:rPr lang="zh-CN" altLang="en-US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）</a:t>
            </a:r>
          </a:p>
        </p:txBody>
      </p:sp>
      <p:sp>
        <p:nvSpPr>
          <p:cNvPr id="41" name="Rectangle 2">
            <a:extLst>
              <a:ext uri="{FF2B5EF4-FFF2-40B4-BE49-F238E27FC236}">
                <a16:creationId xmlns:a16="http://schemas.microsoft.com/office/drawing/2014/main" id="{B9472082-1111-49D1-87A6-EE7C28E31133}"/>
              </a:ext>
            </a:extLst>
          </p:cNvPr>
          <p:cNvSpPr txBox="1">
            <a:spLocks noChangeArrowheads="1"/>
          </p:cNvSpPr>
          <p:nvPr/>
        </p:nvSpPr>
        <p:spPr>
          <a:xfrm>
            <a:off x="252000" y="709370"/>
            <a:ext cx="8640000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indent="-180000" fontAlgn="base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基本思想 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(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分治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)</a:t>
            </a:r>
          </a:p>
          <a:p>
            <a:pPr marL="360000" lvl="1" indent="-180000" fontAlgn="base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100000"/>
            </a:pP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用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FP-tree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递归增长频繁集</a:t>
            </a:r>
          </a:p>
          <a:p>
            <a:pPr marL="180000" indent="-180000" fontAlgn="base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方法 </a:t>
            </a:r>
          </a:p>
          <a:p>
            <a:pPr marL="360000" lvl="1" indent="-180000" fontAlgn="base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100000"/>
            </a:pP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对每个项，生成它的</a:t>
            </a:r>
            <a:r>
              <a:rPr lang="zh-CN" altLang="en-US" sz="16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条件模式基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, 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然后生成它的</a:t>
            </a:r>
            <a:r>
              <a:rPr lang="zh-CN" altLang="en-US" sz="16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条件 </a:t>
            </a:r>
            <a:r>
              <a:rPr lang="en-US" altLang="zh-CN" sz="16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FP-tree</a:t>
            </a:r>
          </a:p>
          <a:p>
            <a:pPr marL="360000" lvl="1" indent="-180000" fontAlgn="base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100000"/>
            </a:pP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对每个新生成的条件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FP-tree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，重复这个步骤</a:t>
            </a:r>
          </a:p>
          <a:p>
            <a:pPr marL="360000" lvl="1" indent="-180000" fontAlgn="base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100000"/>
            </a:pP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直到结果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FP-tree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为</a:t>
            </a:r>
            <a:r>
              <a:rPr lang="zh-CN" altLang="en-US" sz="16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空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，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或只含</a:t>
            </a:r>
            <a:r>
              <a:rPr lang="zh-CN" altLang="en-US" sz="16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唯一的一个路径 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(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此路径的每个子路径对应的项集都是频繁集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)</a:t>
            </a:r>
          </a:p>
        </p:txBody>
      </p:sp>
      <p:graphicFrame>
        <p:nvGraphicFramePr>
          <p:cNvPr id="58" name="表格 57">
            <a:extLst>
              <a:ext uri="{FF2B5EF4-FFF2-40B4-BE49-F238E27FC236}">
                <a16:creationId xmlns:a16="http://schemas.microsoft.com/office/drawing/2014/main" id="{3D9CAE4C-ADF6-42E1-8A68-070CBB0C4B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63729"/>
              </p:ext>
            </p:extLst>
          </p:nvPr>
        </p:nvGraphicFramePr>
        <p:xfrm>
          <a:off x="683568" y="2570059"/>
          <a:ext cx="1800000" cy="1212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251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1" i="0" u="none" strike="noStrike" baseline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新的后缀模式</a:t>
                      </a:r>
                      <a:endParaRPr lang="zh-CN" altLang="en-US" sz="1800" b="1" i="0" u="none" strike="noStrike" baseline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4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180862"/>
                  </a:ext>
                </a:extLst>
              </a:tr>
              <a:tr h="3034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026516"/>
                  </a:ext>
                </a:extLst>
              </a:tr>
              <a:tr h="3034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94434"/>
                  </a:ext>
                </a:extLst>
              </a:tr>
            </a:tbl>
          </a:graphicData>
        </a:graphic>
      </p:graphicFrame>
      <p:pic>
        <p:nvPicPr>
          <p:cNvPr id="20" name="图片 19">
            <a:extLst>
              <a:ext uri="{FF2B5EF4-FFF2-40B4-BE49-F238E27FC236}">
                <a16:creationId xmlns:a16="http://schemas.microsoft.com/office/drawing/2014/main" id="{8D9741D2-7893-404D-90A6-082F364ED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858" y="3901959"/>
            <a:ext cx="3179777" cy="275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05631"/>
      </p:ext>
    </p:extLst>
  </p:cSld>
  <p:clrMapOvr>
    <a:masterClrMapping/>
  </p:clrMapOvr>
  <p:transition spd="med">
    <p:split orient="vert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756000" y="108000"/>
            <a:ext cx="6781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举例：节点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E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（</a:t>
            </a:r>
            <a:r>
              <a:rPr lang="en-US" altLang="zh-CN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1/3</a:t>
            </a:r>
            <a:r>
              <a:rPr lang="zh-CN" altLang="en-US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）</a:t>
            </a:r>
          </a:p>
        </p:txBody>
      </p:sp>
      <p:sp>
        <p:nvSpPr>
          <p:cNvPr id="41" name="Rectangle 2">
            <a:extLst>
              <a:ext uri="{FF2B5EF4-FFF2-40B4-BE49-F238E27FC236}">
                <a16:creationId xmlns:a16="http://schemas.microsoft.com/office/drawing/2014/main" id="{B9472082-1111-49D1-87A6-EE7C28E31133}"/>
              </a:ext>
            </a:extLst>
          </p:cNvPr>
          <p:cNvSpPr txBox="1">
            <a:spLocks noChangeArrowheads="1"/>
          </p:cNvSpPr>
          <p:nvPr/>
        </p:nvSpPr>
        <p:spPr>
          <a:xfrm>
            <a:off x="252000" y="709370"/>
            <a:ext cx="8640000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indent="-180000" fontAlgn="base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基本思想 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(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分治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)</a:t>
            </a:r>
          </a:p>
          <a:p>
            <a:pPr marL="360000" lvl="1" indent="-180000" fontAlgn="base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100000"/>
            </a:pP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用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FP-tree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递归增长频繁集</a:t>
            </a:r>
          </a:p>
          <a:p>
            <a:pPr marL="180000" indent="-180000" fontAlgn="base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方法 </a:t>
            </a:r>
          </a:p>
          <a:p>
            <a:pPr marL="360000" lvl="1" indent="-180000" fontAlgn="base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100000"/>
            </a:pP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对每个项，生成它的</a:t>
            </a:r>
            <a:r>
              <a:rPr lang="zh-CN" altLang="en-US" sz="16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条件模式基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, 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然后生成它的</a:t>
            </a:r>
            <a:r>
              <a:rPr lang="zh-CN" altLang="en-US" sz="16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条件 </a:t>
            </a:r>
            <a:r>
              <a:rPr lang="en-US" altLang="zh-CN" sz="16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FP-tree</a:t>
            </a:r>
          </a:p>
          <a:p>
            <a:pPr marL="360000" lvl="1" indent="-180000" fontAlgn="base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100000"/>
            </a:pP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对每个新生成的条件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FP-tree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，重复这个步骤</a:t>
            </a:r>
          </a:p>
          <a:p>
            <a:pPr marL="360000" lvl="1" indent="-180000" fontAlgn="base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100000"/>
            </a:pP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直到结果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FP-tree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为</a:t>
            </a:r>
            <a:r>
              <a:rPr lang="zh-CN" altLang="en-US" sz="16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空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，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或只含</a:t>
            </a:r>
            <a:r>
              <a:rPr lang="zh-CN" altLang="en-US" sz="16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唯一的一个路径 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(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此路径的每个子路径对应的项集都是频繁集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)</a:t>
            </a:r>
          </a:p>
        </p:txBody>
      </p:sp>
      <p:graphicFrame>
        <p:nvGraphicFramePr>
          <p:cNvPr id="58" name="表格 57">
            <a:extLst>
              <a:ext uri="{FF2B5EF4-FFF2-40B4-BE49-F238E27FC236}">
                <a16:creationId xmlns:a16="http://schemas.microsoft.com/office/drawing/2014/main" id="{3D9CAE4C-ADF6-42E1-8A68-070CBB0C4BCE}"/>
              </a:ext>
            </a:extLst>
          </p:cNvPr>
          <p:cNvGraphicFramePr>
            <a:graphicFrameLocks noGrp="1"/>
          </p:cNvGraphicFramePr>
          <p:nvPr/>
        </p:nvGraphicFramePr>
        <p:xfrm>
          <a:off x="683568" y="2570059"/>
          <a:ext cx="1800000" cy="1212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251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1" i="0" u="none" strike="noStrike" baseline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新的后缀模式</a:t>
                      </a:r>
                      <a:endParaRPr lang="zh-CN" altLang="en-US" sz="1800" b="1" i="0" u="none" strike="noStrike" baseline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4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180862"/>
                  </a:ext>
                </a:extLst>
              </a:tr>
              <a:tr h="3034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026516"/>
                  </a:ext>
                </a:extLst>
              </a:tr>
              <a:tr h="3034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94434"/>
                  </a:ext>
                </a:extLst>
              </a:tr>
            </a:tbl>
          </a:graphicData>
        </a:graphic>
      </p:graphicFrame>
      <p:pic>
        <p:nvPicPr>
          <p:cNvPr id="20" name="图片 19">
            <a:extLst>
              <a:ext uri="{FF2B5EF4-FFF2-40B4-BE49-F238E27FC236}">
                <a16:creationId xmlns:a16="http://schemas.microsoft.com/office/drawing/2014/main" id="{8D9741D2-7893-404D-90A6-082F364ED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858" y="3901959"/>
            <a:ext cx="3179777" cy="2750796"/>
          </a:xfrm>
          <a:prstGeom prst="rect">
            <a:avLst/>
          </a:prstGeom>
        </p:spPr>
      </p:pic>
      <p:graphicFrame>
        <p:nvGraphicFramePr>
          <p:cNvPr id="126" name="表格 125">
            <a:extLst>
              <a:ext uri="{FF2B5EF4-FFF2-40B4-BE49-F238E27FC236}">
                <a16:creationId xmlns:a16="http://schemas.microsoft.com/office/drawing/2014/main" id="{3AB3EF7E-633E-4BC9-A79D-3E4F74FF5F66}"/>
              </a:ext>
            </a:extLst>
          </p:cNvPr>
          <p:cNvGraphicFramePr>
            <a:graphicFrameLocks noGrp="1"/>
          </p:cNvGraphicFramePr>
          <p:nvPr/>
        </p:nvGraphicFramePr>
        <p:xfrm>
          <a:off x="683568" y="3901959"/>
          <a:ext cx="1800000" cy="1212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25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baseline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Items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4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{A:1,C:1,D:1,E:1}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180862"/>
                  </a:ext>
                </a:extLst>
              </a:tr>
              <a:tr h="3034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{A:1,D:1,E</a:t>
                      </a:r>
                      <a:r>
                        <a:rPr lang="en-US" sz="1800" b="0" i="0" u="none" strike="noStrike" kern="1200" baseline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:1</a:t>
                      </a:r>
                      <a:r>
                        <a:rPr lang="en-US" sz="1800" b="0" i="0" u="none" strike="noStrike" baseline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026516"/>
                  </a:ext>
                </a:extLst>
              </a:tr>
              <a:tr h="3034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baseline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{B:1,C:1,E:1}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94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1671766"/>
      </p:ext>
    </p:extLst>
  </p:cSld>
  <p:clrMapOvr>
    <a:masterClrMapping/>
  </p:clrMapOvr>
  <p:transition spd="med">
    <p:split orient="vert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756000" y="108000"/>
            <a:ext cx="6781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举例：节点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E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（</a:t>
            </a:r>
            <a:r>
              <a:rPr lang="en-US" altLang="zh-CN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1/3</a:t>
            </a:r>
            <a:r>
              <a:rPr lang="zh-CN" altLang="en-US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）</a:t>
            </a:r>
          </a:p>
        </p:txBody>
      </p:sp>
      <p:sp>
        <p:nvSpPr>
          <p:cNvPr id="41" name="Rectangle 2">
            <a:extLst>
              <a:ext uri="{FF2B5EF4-FFF2-40B4-BE49-F238E27FC236}">
                <a16:creationId xmlns:a16="http://schemas.microsoft.com/office/drawing/2014/main" id="{B9472082-1111-49D1-87A6-EE7C28E31133}"/>
              </a:ext>
            </a:extLst>
          </p:cNvPr>
          <p:cNvSpPr txBox="1">
            <a:spLocks noChangeArrowheads="1"/>
          </p:cNvSpPr>
          <p:nvPr/>
        </p:nvSpPr>
        <p:spPr>
          <a:xfrm>
            <a:off x="252000" y="709370"/>
            <a:ext cx="8640000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indent="-180000" fontAlgn="base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基本思想 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(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分治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)</a:t>
            </a:r>
          </a:p>
          <a:p>
            <a:pPr marL="360000" lvl="1" indent="-180000" fontAlgn="base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100000"/>
            </a:pP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用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FP-tree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递归增长频繁集</a:t>
            </a:r>
          </a:p>
          <a:p>
            <a:pPr marL="180000" indent="-180000" fontAlgn="base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方法 </a:t>
            </a:r>
          </a:p>
          <a:p>
            <a:pPr marL="360000" lvl="1" indent="-180000" fontAlgn="base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100000"/>
            </a:pP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对每个项，生成它的</a:t>
            </a:r>
            <a:r>
              <a:rPr lang="zh-CN" altLang="en-US" sz="16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条件模式基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, 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然后生成它的</a:t>
            </a:r>
            <a:r>
              <a:rPr lang="zh-CN" altLang="en-US" sz="16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条件 </a:t>
            </a:r>
            <a:r>
              <a:rPr lang="en-US" altLang="zh-CN" sz="16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FP-tree</a:t>
            </a:r>
          </a:p>
          <a:p>
            <a:pPr marL="360000" lvl="1" indent="-180000" fontAlgn="base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100000"/>
            </a:pP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对每个新生成的条件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FP-tree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，重复这个步骤</a:t>
            </a:r>
          </a:p>
          <a:p>
            <a:pPr marL="360000" lvl="1" indent="-180000" fontAlgn="base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100000"/>
            </a:pP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直到结果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FP-tree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为</a:t>
            </a:r>
            <a:r>
              <a:rPr lang="zh-CN" altLang="en-US" sz="16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空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，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或只含</a:t>
            </a:r>
            <a:r>
              <a:rPr lang="zh-CN" altLang="en-US" sz="16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唯一的一个路径 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(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此路径的每个子路径对应的项集都是频繁集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)</a:t>
            </a:r>
          </a:p>
        </p:txBody>
      </p:sp>
      <p:graphicFrame>
        <p:nvGraphicFramePr>
          <p:cNvPr id="48" name="表格 47">
            <a:extLst>
              <a:ext uri="{FF2B5EF4-FFF2-40B4-BE49-F238E27FC236}">
                <a16:creationId xmlns:a16="http://schemas.microsoft.com/office/drawing/2014/main" id="{E8C06D08-E206-4DD6-81BF-7EE5AD249F7A}"/>
              </a:ext>
            </a:extLst>
          </p:cNvPr>
          <p:cNvGraphicFramePr>
            <a:graphicFrameLocks noGrp="1"/>
          </p:cNvGraphicFramePr>
          <p:nvPr/>
        </p:nvGraphicFramePr>
        <p:xfrm>
          <a:off x="683568" y="3901959"/>
          <a:ext cx="1800000" cy="1212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25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baseline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Items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4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{A:1,C:1,D:1,E:1}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180862"/>
                  </a:ext>
                </a:extLst>
              </a:tr>
              <a:tr h="3034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{A:1,D:1,E</a:t>
                      </a:r>
                      <a:r>
                        <a:rPr lang="en-US" sz="1800" b="0" i="0" u="none" strike="noStrike" kern="1200" baseline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:1</a:t>
                      </a:r>
                      <a:r>
                        <a:rPr lang="en-US" sz="1800" b="0" i="0" u="none" strike="noStrike" baseline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026516"/>
                  </a:ext>
                </a:extLst>
              </a:tr>
              <a:tr h="3034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baseline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{B:1,C:1,E:1}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94434"/>
                  </a:ext>
                </a:extLst>
              </a:tr>
            </a:tbl>
          </a:graphicData>
        </a:graphic>
      </p:graphicFrame>
      <p:graphicFrame>
        <p:nvGraphicFramePr>
          <p:cNvPr id="58" name="表格 57">
            <a:extLst>
              <a:ext uri="{FF2B5EF4-FFF2-40B4-BE49-F238E27FC236}">
                <a16:creationId xmlns:a16="http://schemas.microsoft.com/office/drawing/2014/main" id="{3D9CAE4C-ADF6-42E1-8A68-070CBB0C4BCE}"/>
              </a:ext>
            </a:extLst>
          </p:cNvPr>
          <p:cNvGraphicFramePr>
            <a:graphicFrameLocks noGrp="1"/>
          </p:cNvGraphicFramePr>
          <p:nvPr/>
        </p:nvGraphicFramePr>
        <p:xfrm>
          <a:off x="683568" y="2570059"/>
          <a:ext cx="1800000" cy="1212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251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1" i="0" u="none" strike="noStrike" baseline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新的后缀模式</a:t>
                      </a:r>
                      <a:endParaRPr lang="zh-CN" altLang="en-US" sz="1800" b="1" i="0" u="none" strike="noStrike" baseline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4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180862"/>
                  </a:ext>
                </a:extLst>
              </a:tr>
              <a:tr h="3034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026516"/>
                  </a:ext>
                </a:extLst>
              </a:tr>
              <a:tr h="3034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94434"/>
                  </a:ext>
                </a:extLst>
              </a:tr>
            </a:tbl>
          </a:graphicData>
        </a:graphic>
      </p:graphicFrame>
      <p:pic>
        <p:nvPicPr>
          <p:cNvPr id="20" name="图片 19">
            <a:extLst>
              <a:ext uri="{FF2B5EF4-FFF2-40B4-BE49-F238E27FC236}">
                <a16:creationId xmlns:a16="http://schemas.microsoft.com/office/drawing/2014/main" id="{8D9741D2-7893-404D-90A6-082F364ED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858" y="3901959"/>
            <a:ext cx="3179777" cy="2750796"/>
          </a:xfrm>
          <a:prstGeom prst="rect">
            <a:avLst/>
          </a:prstGeom>
        </p:spPr>
      </p:pic>
      <p:sp>
        <p:nvSpPr>
          <p:cNvPr id="112" name="Oval 4">
            <a:extLst>
              <a:ext uri="{FF2B5EF4-FFF2-40B4-BE49-F238E27FC236}">
                <a16:creationId xmlns:a16="http://schemas.microsoft.com/office/drawing/2014/main" id="{B80595E0-9496-4F07-9171-1426CC1C7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209" y="4132312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13" name="Oval 5">
            <a:extLst>
              <a:ext uri="{FF2B5EF4-FFF2-40B4-BE49-F238E27FC236}">
                <a16:creationId xmlns:a16="http://schemas.microsoft.com/office/drawing/2014/main" id="{9F21E9A8-AFB1-436A-B377-214086962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931" y="4750678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14" name="Line 7">
            <a:extLst>
              <a:ext uri="{FF2B5EF4-FFF2-40B4-BE49-F238E27FC236}">
                <a16:creationId xmlns:a16="http://schemas.microsoft.com/office/drawing/2014/main" id="{94124364-F6EF-484B-9DB4-596865FB4AE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38728" y="4431428"/>
            <a:ext cx="398257" cy="40011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15" name="Text Box 14">
            <a:extLst>
              <a:ext uri="{FF2B5EF4-FFF2-40B4-BE49-F238E27FC236}">
                <a16:creationId xmlns:a16="http://schemas.microsoft.com/office/drawing/2014/main" id="{5571DBB1-CBA8-4D88-9998-8F5EE258A7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3609" y="410068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null</a:t>
            </a:r>
          </a:p>
        </p:txBody>
      </p:sp>
      <p:sp>
        <p:nvSpPr>
          <p:cNvPr id="116" name="Text Box 15">
            <a:extLst>
              <a:ext uri="{FF2B5EF4-FFF2-40B4-BE49-F238E27FC236}">
                <a16:creationId xmlns:a16="http://schemas.microsoft.com/office/drawing/2014/main" id="{007F4E6F-8A1B-4261-824B-8E98FB2E5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5585" y="4695027"/>
            <a:ext cx="838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</a:t>
            </a:r>
            <a:r>
              <a:rPr lang="zh-CN" altLang="en-US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17" name="Text Box 30">
            <a:extLst>
              <a:ext uri="{FF2B5EF4-FFF2-40B4-BE49-F238E27FC236}">
                <a16:creationId xmlns:a16="http://schemas.microsoft.com/office/drawing/2014/main" id="{505F59F2-ED4E-4932-8130-AEB6717101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5524" y="5079361"/>
            <a:ext cx="289832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后缀模式为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DE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的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FP-Tree</a:t>
            </a:r>
          </a:p>
        </p:txBody>
      </p:sp>
      <p:sp>
        <p:nvSpPr>
          <p:cNvPr id="118" name="Oval 4">
            <a:extLst>
              <a:ext uri="{FF2B5EF4-FFF2-40B4-BE49-F238E27FC236}">
                <a16:creationId xmlns:a16="http://schemas.microsoft.com/office/drawing/2014/main" id="{E32D8252-D0D6-4683-A2D7-035FD0353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209" y="3379632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19" name="Text Box 14">
            <a:extLst>
              <a:ext uri="{FF2B5EF4-FFF2-40B4-BE49-F238E27FC236}">
                <a16:creationId xmlns:a16="http://schemas.microsoft.com/office/drawing/2014/main" id="{89D019F9-5FDE-4F3C-9736-2E1F68825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3609" y="3308558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null</a:t>
            </a:r>
          </a:p>
        </p:txBody>
      </p:sp>
      <p:sp>
        <p:nvSpPr>
          <p:cNvPr id="120" name="Text Box 30">
            <a:extLst>
              <a:ext uri="{FF2B5EF4-FFF2-40B4-BE49-F238E27FC236}">
                <a16:creationId xmlns:a16="http://schemas.microsoft.com/office/drawing/2014/main" id="{CC93FF07-DF67-48A4-9E3D-1A706EA9B1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2403" y="3708317"/>
            <a:ext cx="289832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后缀模式为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CE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的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FP-Tree</a:t>
            </a:r>
          </a:p>
        </p:txBody>
      </p:sp>
      <p:sp>
        <p:nvSpPr>
          <p:cNvPr id="121" name="Oval 4">
            <a:extLst>
              <a:ext uri="{FF2B5EF4-FFF2-40B4-BE49-F238E27FC236}">
                <a16:creationId xmlns:a16="http://schemas.microsoft.com/office/drawing/2014/main" id="{40922101-BCA3-4455-A0D2-F2A5CE22AB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209" y="2597383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22" name="Text Box 14">
            <a:extLst>
              <a:ext uri="{FF2B5EF4-FFF2-40B4-BE49-F238E27FC236}">
                <a16:creationId xmlns:a16="http://schemas.microsoft.com/office/drawing/2014/main" id="{DD930844-2FF5-4E2F-B760-E5CD6BDC2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3609" y="2521183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null</a:t>
            </a:r>
          </a:p>
        </p:txBody>
      </p:sp>
      <p:sp>
        <p:nvSpPr>
          <p:cNvPr id="123" name="Text Box 30">
            <a:extLst>
              <a:ext uri="{FF2B5EF4-FFF2-40B4-BE49-F238E27FC236}">
                <a16:creationId xmlns:a16="http://schemas.microsoft.com/office/drawing/2014/main" id="{DE6013AE-C14D-48E4-A589-1DB6BD9E7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2403" y="2926068"/>
            <a:ext cx="289832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后缀模式为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AE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的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FP-Tree</a:t>
            </a:r>
          </a:p>
        </p:txBody>
      </p:sp>
      <p:sp>
        <p:nvSpPr>
          <p:cNvPr id="124" name="左大括号 123">
            <a:extLst>
              <a:ext uri="{FF2B5EF4-FFF2-40B4-BE49-F238E27FC236}">
                <a16:creationId xmlns:a16="http://schemas.microsoft.com/office/drawing/2014/main" id="{8DF1DAE7-FAC5-4A77-B4EE-ABFB1D752AE2}"/>
              </a:ext>
            </a:extLst>
          </p:cNvPr>
          <p:cNvSpPr/>
          <p:nvPr/>
        </p:nvSpPr>
        <p:spPr>
          <a:xfrm>
            <a:off x="2632133" y="2611037"/>
            <a:ext cx="366465" cy="2808000"/>
          </a:xfrm>
          <a:prstGeom prst="leftBrace">
            <a:avLst>
              <a:gd name="adj1" fmla="val 61416"/>
              <a:gd name="adj2" fmla="val 50000"/>
            </a:avLst>
          </a:prstGeom>
          <a:ln w="19050">
            <a:solidFill>
              <a:srgbClr val="FF6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831208"/>
      </p:ext>
    </p:extLst>
  </p:cSld>
  <p:clrMapOvr>
    <a:masterClrMapping/>
  </p:clrMapOvr>
  <p:transition spd="med">
    <p:split orient="vert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756000" y="108000"/>
            <a:ext cx="6781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举例：节点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E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（</a:t>
            </a:r>
            <a:r>
              <a:rPr lang="en-US" altLang="zh-CN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1/3</a:t>
            </a:r>
            <a:r>
              <a:rPr lang="zh-CN" altLang="en-US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）</a:t>
            </a:r>
          </a:p>
        </p:txBody>
      </p:sp>
      <p:sp>
        <p:nvSpPr>
          <p:cNvPr id="41" name="Rectangle 2">
            <a:extLst>
              <a:ext uri="{FF2B5EF4-FFF2-40B4-BE49-F238E27FC236}">
                <a16:creationId xmlns:a16="http://schemas.microsoft.com/office/drawing/2014/main" id="{B9472082-1111-49D1-87A6-EE7C28E31133}"/>
              </a:ext>
            </a:extLst>
          </p:cNvPr>
          <p:cNvSpPr txBox="1">
            <a:spLocks noChangeArrowheads="1"/>
          </p:cNvSpPr>
          <p:nvPr/>
        </p:nvSpPr>
        <p:spPr>
          <a:xfrm>
            <a:off x="252000" y="709370"/>
            <a:ext cx="8640000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indent="-180000" fontAlgn="base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基本思想 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(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分治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)</a:t>
            </a:r>
          </a:p>
          <a:p>
            <a:pPr marL="360000" lvl="1" indent="-180000" fontAlgn="base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100000"/>
            </a:pP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用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FP-tree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递归增长频繁集</a:t>
            </a:r>
          </a:p>
          <a:p>
            <a:pPr marL="180000" indent="-180000" fontAlgn="base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方法 </a:t>
            </a:r>
          </a:p>
          <a:p>
            <a:pPr marL="360000" lvl="1" indent="-180000" fontAlgn="base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100000"/>
            </a:pP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对每个项，生成它的</a:t>
            </a:r>
            <a:r>
              <a:rPr lang="zh-CN" altLang="en-US" sz="16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条件模式基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, 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然后生成它的</a:t>
            </a:r>
            <a:r>
              <a:rPr lang="zh-CN" altLang="en-US" sz="16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条件 </a:t>
            </a:r>
            <a:r>
              <a:rPr lang="en-US" altLang="zh-CN" sz="16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FP-tree</a:t>
            </a:r>
          </a:p>
          <a:p>
            <a:pPr marL="360000" lvl="1" indent="-180000" fontAlgn="base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100000"/>
            </a:pP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对每个新生成的条件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FP-tree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，重复这个步骤</a:t>
            </a:r>
          </a:p>
          <a:p>
            <a:pPr marL="360000" lvl="1" indent="-180000" fontAlgn="base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100000"/>
            </a:pP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直到结果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FP-tree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为</a:t>
            </a:r>
            <a:r>
              <a:rPr lang="zh-CN" altLang="en-US" sz="16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空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，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或只含</a:t>
            </a:r>
            <a:r>
              <a:rPr lang="zh-CN" altLang="en-US" sz="16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唯一的一个路径 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(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此路径的每个子路径对应的项集都是频繁集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)</a:t>
            </a:r>
          </a:p>
        </p:txBody>
      </p:sp>
      <p:graphicFrame>
        <p:nvGraphicFramePr>
          <p:cNvPr id="48" name="表格 47">
            <a:extLst>
              <a:ext uri="{FF2B5EF4-FFF2-40B4-BE49-F238E27FC236}">
                <a16:creationId xmlns:a16="http://schemas.microsoft.com/office/drawing/2014/main" id="{E8C06D08-E206-4DD6-81BF-7EE5AD249F7A}"/>
              </a:ext>
            </a:extLst>
          </p:cNvPr>
          <p:cNvGraphicFramePr>
            <a:graphicFrameLocks noGrp="1"/>
          </p:cNvGraphicFramePr>
          <p:nvPr/>
        </p:nvGraphicFramePr>
        <p:xfrm>
          <a:off x="683568" y="3901959"/>
          <a:ext cx="1800000" cy="1212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25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baseline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Items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4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{A:1,C:1,D:1,E:1}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180862"/>
                  </a:ext>
                </a:extLst>
              </a:tr>
              <a:tr h="3034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{A:1,D:1,E</a:t>
                      </a:r>
                      <a:r>
                        <a:rPr lang="en-US" sz="1800" b="0" i="0" u="none" strike="noStrike" kern="1200" baseline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:1</a:t>
                      </a:r>
                      <a:r>
                        <a:rPr lang="en-US" sz="1800" b="0" i="0" u="none" strike="noStrike" baseline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026516"/>
                  </a:ext>
                </a:extLst>
              </a:tr>
              <a:tr h="3034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baseline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{B:1,C:1,E:1}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94434"/>
                  </a:ext>
                </a:extLst>
              </a:tr>
            </a:tbl>
          </a:graphicData>
        </a:graphic>
      </p:graphicFrame>
      <p:graphicFrame>
        <p:nvGraphicFramePr>
          <p:cNvPr id="57" name="表格 56">
            <a:extLst>
              <a:ext uri="{FF2B5EF4-FFF2-40B4-BE49-F238E27FC236}">
                <a16:creationId xmlns:a16="http://schemas.microsoft.com/office/drawing/2014/main" id="{9994981B-EEFF-4771-BB6E-21C8A30EB613}"/>
              </a:ext>
            </a:extLst>
          </p:cNvPr>
          <p:cNvGraphicFramePr>
            <a:graphicFrameLocks noGrp="1"/>
          </p:cNvGraphicFramePr>
          <p:nvPr/>
        </p:nvGraphicFramePr>
        <p:xfrm>
          <a:off x="683568" y="5233859"/>
          <a:ext cx="1800000" cy="15161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251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1" i="0" u="none" strike="noStrike" baseline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频繁项集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4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AE:2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180862"/>
                  </a:ext>
                </a:extLst>
              </a:tr>
              <a:tr h="3034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CE:2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026516"/>
                  </a:ext>
                </a:extLst>
              </a:tr>
              <a:tr h="3034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DE:2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94434"/>
                  </a:ext>
                </a:extLst>
              </a:tr>
              <a:tr h="303406">
                <a:tc>
                  <a:txBody>
                    <a:bodyPr/>
                    <a:lstStyle/>
                    <a:p>
                      <a:pPr algn="ctr" fontAlgn="b"/>
                      <a:r>
                        <a:rPr lang="pt-BR" altLang="zh-CN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E:3</a:t>
                      </a:r>
                      <a:endParaRPr lang="pt-BR" sz="18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080971"/>
                  </a:ext>
                </a:extLst>
              </a:tr>
            </a:tbl>
          </a:graphicData>
        </a:graphic>
      </p:graphicFrame>
      <p:graphicFrame>
        <p:nvGraphicFramePr>
          <p:cNvPr id="58" name="表格 57">
            <a:extLst>
              <a:ext uri="{FF2B5EF4-FFF2-40B4-BE49-F238E27FC236}">
                <a16:creationId xmlns:a16="http://schemas.microsoft.com/office/drawing/2014/main" id="{3D9CAE4C-ADF6-42E1-8A68-070CBB0C4BCE}"/>
              </a:ext>
            </a:extLst>
          </p:cNvPr>
          <p:cNvGraphicFramePr>
            <a:graphicFrameLocks noGrp="1"/>
          </p:cNvGraphicFramePr>
          <p:nvPr/>
        </p:nvGraphicFramePr>
        <p:xfrm>
          <a:off x="683568" y="2570059"/>
          <a:ext cx="1800000" cy="1212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251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1" i="0" u="none" strike="noStrike" baseline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新的后缀模式</a:t>
                      </a:r>
                      <a:endParaRPr lang="zh-CN" altLang="en-US" sz="1800" b="1" i="0" u="none" strike="noStrike" baseline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4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180862"/>
                  </a:ext>
                </a:extLst>
              </a:tr>
              <a:tr h="3034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026516"/>
                  </a:ext>
                </a:extLst>
              </a:tr>
              <a:tr h="3034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94434"/>
                  </a:ext>
                </a:extLst>
              </a:tr>
            </a:tbl>
          </a:graphicData>
        </a:graphic>
      </p:graphicFrame>
      <p:pic>
        <p:nvPicPr>
          <p:cNvPr id="20" name="图片 19">
            <a:extLst>
              <a:ext uri="{FF2B5EF4-FFF2-40B4-BE49-F238E27FC236}">
                <a16:creationId xmlns:a16="http://schemas.microsoft.com/office/drawing/2014/main" id="{8D9741D2-7893-404D-90A6-082F364ED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858" y="3901959"/>
            <a:ext cx="3179777" cy="2750796"/>
          </a:xfrm>
          <a:prstGeom prst="rect">
            <a:avLst/>
          </a:prstGeom>
        </p:spPr>
      </p:pic>
      <p:sp>
        <p:nvSpPr>
          <p:cNvPr id="112" name="Oval 4">
            <a:extLst>
              <a:ext uri="{FF2B5EF4-FFF2-40B4-BE49-F238E27FC236}">
                <a16:creationId xmlns:a16="http://schemas.microsoft.com/office/drawing/2014/main" id="{B80595E0-9496-4F07-9171-1426CC1C7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209" y="4132312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13" name="Oval 5">
            <a:extLst>
              <a:ext uri="{FF2B5EF4-FFF2-40B4-BE49-F238E27FC236}">
                <a16:creationId xmlns:a16="http://schemas.microsoft.com/office/drawing/2014/main" id="{9F21E9A8-AFB1-436A-B377-214086962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931" y="4750678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14" name="Line 7">
            <a:extLst>
              <a:ext uri="{FF2B5EF4-FFF2-40B4-BE49-F238E27FC236}">
                <a16:creationId xmlns:a16="http://schemas.microsoft.com/office/drawing/2014/main" id="{94124364-F6EF-484B-9DB4-596865FB4AE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38728" y="4431428"/>
            <a:ext cx="398257" cy="40011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15" name="Text Box 14">
            <a:extLst>
              <a:ext uri="{FF2B5EF4-FFF2-40B4-BE49-F238E27FC236}">
                <a16:creationId xmlns:a16="http://schemas.microsoft.com/office/drawing/2014/main" id="{5571DBB1-CBA8-4D88-9998-8F5EE258A7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3609" y="410068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null</a:t>
            </a:r>
          </a:p>
        </p:txBody>
      </p:sp>
      <p:sp>
        <p:nvSpPr>
          <p:cNvPr id="116" name="Text Box 15">
            <a:extLst>
              <a:ext uri="{FF2B5EF4-FFF2-40B4-BE49-F238E27FC236}">
                <a16:creationId xmlns:a16="http://schemas.microsoft.com/office/drawing/2014/main" id="{007F4E6F-8A1B-4261-824B-8E98FB2E5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5585" y="4695027"/>
            <a:ext cx="838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</a:t>
            </a:r>
            <a:r>
              <a:rPr lang="zh-CN" altLang="en-US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17" name="Text Box 30">
            <a:extLst>
              <a:ext uri="{FF2B5EF4-FFF2-40B4-BE49-F238E27FC236}">
                <a16:creationId xmlns:a16="http://schemas.microsoft.com/office/drawing/2014/main" id="{505F59F2-ED4E-4932-8130-AEB6717101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5524" y="5079361"/>
            <a:ext cx="289832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后缀模式为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DE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的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FP-Tree</a:t>
            </a:r>
          </a:p>
        </p:txBody>
      </p:sp>
      <p:sp>
        <p:nvSpPr>
          <p:cNvPr id="118" name="Oval 4">
            <a:extLst>
              <a:ext uri="{FF2B5EF4-FFF2-40B4-BE49-F238E27FC236}">
                <a16:creationId xmlns:a16="http://schemas.microsoft.com/office/drawing/2014/main" id="{E32D8252-D0D6-4683-A2D7-035FD0353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209" y="3379632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19" name="Text Box 14">
            <a:extLst>
              <a:ext uri="{FF2B5EF4-FFF2-40B4-BE49-F238E27FC236}">
                <a16:creationId xmlns:a16="http://schemas.microsoft.com/office/drawing/2014/main" id="{89D019F9-5FDE-4F3C-9736-2E1F68825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3609" y="3308558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null</a:t>
            </a:r>
          </a:p>
        </p:txBody>
      </p:sp>
      <p:sp>
        <p:nvSpPr>
          <p:cNvPr id="120" name="Text Box 30">
            <a:extLst>
              <a:ext uri="{FF2B5EF4-FFF2-40B4-BE49-F238E27FC236}">
                <a16:creationId xmlns:a16="http://schemas.microsoft.com/office/drawing/2014/main" id="{CC93FF07-DF67-48A4-9E3D-1A706EA9B1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2403" y="3708317"/>
            <a:ext cx="289832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后缀模式为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CE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的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FP-Tree</a:t>
            </a:r>
          </a:p>
        </p:txBody>
      </p:sp>
      <p:sp>
        <p:nvSpPr>
          <p:cNvPr id="121" name="Oval 4">
            <a:extLst>
              <a:ext uri="{FF2B5EF4-FFF2-40B4-BE49-F238E27FC236}">
                <a16:creationId xmlns:a16="http://schemas.microsoft.com/office/drawing/2014/main" id="{40922101-BCA3-4455-A0D2-F2A5CE22AB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209" y="2597383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22" name="Text Box 14">
            <a:extLst>
              <a:ext uri="{FF2B5EF4-FFF2-40B4-BE49-F238E27FC236}">
                <a16:creationId xmlns:a16="http://schemas.microsoft.com/office/drawing/2014/main" id="{DD930844-2FF5-4E2F-B760-E5CD6BDC2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3609" y="2521183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null</a:t>
            </a:r>
          </a:p>
        </p:txBody>
      </p:sp>
      <p:sp>
        <p:nvSpPr>
          <p:cNvPr id="123" name="Text Box 30">
            <a:extLst>
              <a:ext uri="{FF2B5EF4-FFF2-40B4-BE49-F238E27FC236}">
                <a16:creationId xmlns:a16="http://schemas.microsoft.com/office/drawing/2014/main" id="{DE6013AE-C14D-48E4-A589-1DB6BD9E7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2403" y="2926068"/>
            <a:ext cx="289832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后缀模式为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AE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的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FP-Tree</a:t>
            </a:r>
          </a:p>
        </p:txBody>
      </p:sp>
      <p:sp>
        <p:nvSpPr>
          <p:cNvPr id="124" name="左大括号 123">
            <a:extLst>
              <a:ext uri="{FF2B5EF4-FFF2-40B4-BE49-F238E27FC236}">
                <a16:creationId xmlns:a16="http://schemas.microsoft.com/office/drawing/2014/main" id="{8DF1DAE7-FAC5-4A77-B4EE-ABFB1D752AE2}"/>
              </a:ext>
            </a:extLst>
          </p:cNvPr>
          <p:cNvSpPr/>
          <p:nvPr/>
        </p:nvSpPr>
        <p:spPr>
          <a:xfrm>
            <a:off x="2632133" y="2611037"/>
            <a:ext cx="366465" cy="2808000"/>
          </a:xfrm>
          <a:prstGeom prst="leftBrace">
            <a:avLst>
              <a:gd name="adj1" fmla="val 61416"/>
              <a:gd name="adj2" fmla="val 50000"/>
            </a:avLst>
          </a:prstGeom>
          <a:ln w="19050">
            <a:solidFill>
              <a:srgbClr val="FF6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cxnSp>
        <p:nvCxnSpPr>
          <p:cNvPr id="125" name="肘形连接符 71">
            <a:extLst>
              <a:ext uri="{FF2B5EF4-FFF2-40B4-BE49-F238E27FC236}">
                <a16:creationId xmlns:a16="http://schemas.microsoft.com/office/drawing/2014/main" id="{3A691190-3D7F-49F6-9142-EDBC03428D66}"/>
              </a:ext>
            </a:extLst>
          </p:cNvPr>
          <p:cNvCxnSpPr>
            <a:cxnSpLocks/>
            <a:stCxn id="117" idx="2"/>
          </p:cNvCxnSpPr>
          <p:nvPr/>
        </p:nvCxnSpPr>
        <p:spPr>
          <a:xfrm rot="5400000">
            <a:off x="3128717" y="4834327"/>
            <a:ext cx="710825" cy="2001113"/>
          </a:xfrm>
          <a:prstGeom prst="bentConnector2">
            <a:avLst/>
          </a:prstGeom>
          <a:ln w="19050">
            <a:solidFill>
              <a:srgbClr val="FF6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349373"/>
      </p:ext>
    </p:extLst>
  </p:cSld>
  <p:clrMapOvr>
    <a:masterClrMapping/>
  </p:clrMapOvr>
  <p:transition spd="med">
    <p:split orient="vert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252000" y="756000"/>
            <a:ext cx="8477182" cy="2953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完备：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不会打破交易中的任何模式</a:t>
            </a:r>
          </a:p>
          <a:p>
            <a:pPr marL="817200" lvl="1" indent="-360000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包含了频繁模式挖掘所需的全部信息</a:t>
            </a:r>
          </a:p>
          <a:p>
            <a:pPr marL="360000" indent="-360000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紧密</a:t>
            </a:r>
          </a:p>
          <a:p>
            <a:pPr marL="817200" lvl="1" indent="-360000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支持度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降序排列：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支持度高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的项在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FP-tree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中共享的机会也高</a:t>
            </a:r>
          </a:p>
          <a:p>
            <a:pPr marL="817200" lvl="1" indent="-360000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决不会比原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数据库大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 idx="4294967295"/>
          </p:nvPr>
        </p:nvSpPr>
        <p:spPr>
          <a:xfrm>
            <a:off x="755576" y="108000"/>
            <a:ext cx="6781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2.2 FP-tree </a:t>
            </a:r>
            <a:r>
              <a:rPr lang="zh-CN" altLang="en-US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结构的优点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3716" y="4562737"/>
            <a:ext cx="35899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https//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www.cnblogs.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com/</a:t>
            </a:r>
          </a:p>
          <a:p>
            <a:r>
              <a:rPr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itbuyixiaogong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/p/9077428.html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7D7819DD-DECE-4713-A3C3-FF93B744EF28}"/>
              </a:ext>
            </a:extLst>
          </p:cNvPr>
          <p:cNvGrpSpPr/>
          <p:nvPr/>
        </p:nvGrpSpPr>
        <p:grpSpPr bwMode="auto">
          <a:xfrm>
            <a:off x="3995936" y="3287537"/>
            <a:ext cx="4976817" cy="3525839"/>
            <a:chOff x="2493" y="1772"/>
            <a:chExt cx="3135" cy="2226"/>
          </a:xfrm>
        </p:grpSpPr>
        <p:sp>
          <p:nvSpPr>
            <p:cNvPr id="7" name="Text Box 3">
              <a:extLst>
                <a:ext uri="{FF2B5EF4-FFF2-40B4-BE49-F238E27FC236}">
                  <a16:creationId xmlns:a16="http://schemas.microsoft.com/office/drawing/2014/main" id="{51BAA566-ECFF-4E2B-B582-16C091BF19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3" y="1772"/>
              <a:ext cx="278" cy="259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>
                  <a:latin typeface="+mn-lt"/>
                </a:rPr>
                <a:t>{}</a:t>
              </a:r>
            </a:p>
          </p:txBody>
        </p:sp>
        <p:sp>
          <p:nvSpPr>
            <p:cNvPr id="8" name="Text Box 4">
              <a:extLst>
                <a:ext uri="{FF2B5EF4-FFF2-40B4-BE49-F238E27FC236}">
                  <a16:creationId xmlns:a16="http://schemas.microsoft.com/office/drawing/2014/main" id="{1EC32642-A8F2-44E4-B52A-780257C79D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2" y="2205"/>
              <a:ext cx="301" cy="259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f:4</a:t>
              </a:r>
            </a:p>
          </p:txBody>
        </p:sp>
        <p:sp>
          <p:nvSpPr>
            <p:cNvPr id="9" name="Text Box 5">
              <a:extLst>
                <a:ext uri="{FF2B5EF4-FFF2-40B4-BE49-F238E27FC236}">
                  <a16:creationId xmlns:a16="http://schemas.microsoft.com/office/drawing/2014/main" id="{7B84E995-D37C-4D33-86C9-49DB42CC38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5" y="2205"/>
              <a:ext cx="328" cy="259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c:1</a:t>
              </a:r>
            </a:p>
          </p:txBody>
        </p:sp>
        <p:sp>
          <p:nvSpPr>
            <p:cNvPr id="10" name="Text Box 6">
              <a:extLst>
                <a:ext uri="{FF2B5EF4-FFF2-40B4-BE49-F238E27FC236}">
                  <a16:creationId xmlns:a16="http://schemas.microsoft.com/office/drawing/2014/main" id="{417AB697-C62C-4F6B-883F-17323B0B13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1" y="2588"/>
              <a:ext cx="337" cy="26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b:1</a:t>
              </a:r>
            </a:p>
          </p:txBody>
        </p:sp>
        <p:sp>
          <p:nvSpPr>
            <p:cNvPr id="11" name="Text Box 7">
              <a:extLst>
                <a:ext uri="{FF2B5EF4-FFF2-40B4-BE49-F238E27FC236}">
                  <a16:creationId xmlns:a16="http://schemas.microsoft.com/office/drawing/2014/main" id="{BB40C281-DFB4-4CC4-8228-3909B02810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1" y="2971"/>
              <a:ext cx="337" cy="26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p:1</a:t>
              </a:r>
            </a:p>
          </p:txBody>
        </p:sp>
        <p:cxnSp>
          <p:nvCxnSpPr>
            <p:cNvPr id="12" name="AutoShape 8">
              <a:extLst>
                <a:ext uri="{FF2B5EF4-FFF2-40B4-BE49-F238E27FC236}">
                  <a16:creationId xmlns:a16="http://schemas.microsoft.com/office/drawing/2014/main" id="{EC728D40-44CF-4DAA-9872-8435C9AC5DAC}"/>
                </a:ext>
              </a:extLst>
            </p:cNvPr>
            <p:cNvCxnSpPr>
              <a:cxnSpLocks noChangeShapeType="1"/>
              <a:stCxn id="9" idx="2"/>
              <a:endCxn id="10" idx="0"/>
            </p:cNvCxnSpPr>
            <p:nvPr/>
          </p:nvCxnSpPr>
          <p:spPr bwMode="auto">
            <a:xfrm>
              <a:off x="5459" y="2464"/>
              <a:ext cx="1" cy="12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3" name="AutoShape 9">
              <a:extLst>
                <a:ext uri="{FF2B5EF4-FFF2-40B4-BE49-F238E27FC236}">
                  <a16:creationId xmlns:a16="http://schemas.microsoft.com/office/drawing/2014/main" id="{F01FEE51-34BE-42AD-9D15-3C70FE65059A}"/>
                </a:ext>
              </a:extLst>
            </p:cNvPr>
            <p:cNvCxnSpPr>
              <a:cxnSpLocks noChangeShapeType="1"/>
              <a:stCxn id="10" idx="2"/>
              <a:endCxn id="11" idx="0"/>
            </p:cNvCxnSpPr>
            <p:nvPr/>
          </p:nvCxnSpPr>
          <p:spPr bwMode="auto">
            <a:xfrm>
              <a:off x="5459" y="2848"/>
              <a:ext cx="0" cy="123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4" name="AutoShape 10">
              <a:extLst>
                <a:ext uri="{FF2B5EF4-FFF2-40B4-BE49-F238E27FC236}">
                  <a16:creationId xmlns:a16="http://schemas.microsoft.com/office/drawing/2014/main" id="{B6C09C0B-9F47-430F-90C6-BB08CEB9B9EB}"/>
                </a:ext>
              </a:extLst>
            </p:cNvPr>
            <p:cNvCxnSpPr>
              <a:cxnSpLocks noChangeShapeType="1"/>
              <a:stCxn id="7" idx="2"/>
              <a:endCxn id="9" idx="0"/>
            </p:cNvCxnSpPr>
            <p:nvPr/>
          </p:nvCxnSpPr>
          <p:spPr bwMode="auto">
            <a:xfrm>
              <a:off x="5052" y="2031"/>
              <a:ext cx="407" cy="17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5" name="AutoShape 11">
              <a:extLst>
                <a:ext uri="{FF2B5EF4-FFF2-40B4-BE49-F238E27FC236}">
                  <a16:creationId xmlns:a16="http://schemas.microsoft.com/office/drawing/2014/main" id="{B08EB4BC-AAD0-47D0-9D46-C7E30586EC66}"/>
                </a:ext>
              </a:extLst>
            </p:cNvPr>
            <p:cNvCxnSpPr>
              <a:cxnSpLocks noChangeShapeType="1"/>
              <a:stCxn id="7" idx="2"/>
              <a:endCxn id="8" idx="0"/>
            </p:cNvCxnSpPr>
            <p:nvPr/>
          </p:nvCxnSpPr>
          <p:spPr bwMode="auto">
            <a:xfrm flipH="1">
              <a:off x="4712" y="2031"/>
              <a:ext cx="340" cy="17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6" name="Text Box 12">
              <a:extLst>
                <a:ext uri="{FF2B5EF4-FFF2-40B4-BE49-F238E27FC236}">
                  <a16:creationId xmlns:a16="http://schemas.microsoft.com/office/drawing/2014/main" id="{FC284C28-EC28-406F-8805-4A598A7160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6" y="2588"/>
              <a:ext cx="337" cy="26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b:1</a:t>
              </a:r>
            </a:p>
          </p:txBody>
        </p:sp>
        <p:sp>
          <p:nvSpPr>
            <p:cNvPr id="17" name="Text Box 13">
              <a:extLst>
                <a:ext uri="{FF2B5EF4-FFF2-40B4-BE49-F238E27FC236}">
                  <a16:creationId xmlns:a16="http://schemas.microsoft.com/office/drawing/2014/main" id="{BFAE84C6-D93B-4135-B670-0F4A37EA4A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0" y="2588"/>
              <a:ext cx="328" cy="26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c:3</a:t>
              </a:r>
            </a:p>
          </p:txBody>
        </p:sp>
        <p:cxnSp>
          <p:nvCxnSpPr>
            <p:cNvPr id="18" name="AutoShape 14">
              <a:extLst>
                <a:ext uri="{FF2B5EF4-FFF2-40B4-BE49-F238E27FC236}">
                  <a16:creationId xmlns:a16="http://schemas.microsoft.com/office/drawing/2014/main" id="{D850D62B-212C-4027-99F9-E73B90EFAA6E}"/>
                </a:ext>
              </a:extLst>
            </p:cNvPr>
            <p:cNvCxnSpPr>
              <a:cxnSpLocks noChangeShapeType="1"/>
              <a:stCxn id="8" idx="2"/>
              <a:endCxn id="17" idx="0"/>
            </p:cNvCxnSpPr>
            <p:nvPr/>
          </p:nvCxnSpPr>
          <p:spPr bwMode="auto">
            <a:xfrm flipH="1">
              <a:off x="4504" y="2464"/>
              <a:ext cx="208" cy="12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9" name="AutoShape 15">
              <a:extLst>
                <a:ext uri="{FF2B5EF4-FFF2-40B4-BE49-F238E27FC236}">
                  <a16:creationId xmlns:a16="http://schemas.microsoft.com/office/drawing/2014/main" id="{13F3C9DC-569B-4A63-8D43-6B11583F17C0}"/>
                </a:ext>
              </a:extLst>
            </p:cNvPr>
            <p:cNvCxnSpPr>
              <a:cxnSpLocks noChangeShapeType="1"/>
              <a:stCxn id="8" idx="2"/>
            </p:cNvCxnSpPr>
            <p:nvPr/>
          </p:nvCxnSpPr>
          <p:spPr bwMode="auto">
            <a:xfrm>
              <a:off x="4712" y="2464"/>
              <a:ext cx="276" cy="12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0" name="Text Box 16">
              <a:extLst>
                <a:ext uri="{FF2B5EF4-FFF2-40B4-BE49-F238E27FC236}">
                  <a16:creationId xmlns:a16="http://schemas.microsoft.com/office/drawing/2014/main" id="{8E61EA32-A116-4B7D-9739-59D42CFFB7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0" y="2971"/>
              <a:ext cx="337" cy="26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a:3</a:t>
              </a:r>
            </a:p>
          </p:txBody>
        </p:sp>
        <p:sp>
          <p:nvSpPr>
            <p:cNvPr id="21" name="Text Box 17">
              <a:extLst>
                <a:ext uri="{FF2B5EF4-FFF2-40B4-BE49-F238E27FC236}">
                  <a16:creationId xmlns:a16="http://schemas.microsoft.com/office/drawing/2014/main" id="{5ECEFD37-3B1A-4BF3-BEA9-A5C2FB8A6D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10" y="3356"/>
              <a:ext cx="337" cy="26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b:1</a:t>
              </a:r>
            </a:p>
          </p:txBody>
        </p:sp>
        <p:sp>
          <p:nvSpPr>
            <p:cNvPr id="22" name="Text Box 18">
              <a:extLst>
                <a:ext uri="{FF2B5EF4-FFF2-40B4-BE49-F238E27FC236}">
                  <a16:creationId xmlns:a16="http://schemas.microsoft.com/office/drawing/2014/main" id="{9E378F51-B5F2-4987-9355-3484A8CC49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0" y="3356"/>
              <a:ext cx="373" cy="26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m:2</a:t>
              </a:r>
            </a:p>
          </p:txBody>
        </p:sp>
        <p:sp>
          <p:nvSpPr>
            <p:cNvPr id="23" name="Text Box 19">
              <a:extLst>
                <a:ext uri="{FF2B5EF4-FFF2-40B4-BE49-F238E27FC236}">
                  <a16:creationId xmlns:a16="http://schemas.microsoft.com/office/drawing/2014/main" id="{B3C5D419-C662-4495-BF1E-91FDE7DA39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8" y="3739"/>
              <a:ext cx="337" cy="259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p:2</a:t>
              </a:r>
            </a:p>
          </p:txBody>
        </p:sp>
        <p:cxnSp>
          <p:nvCxnSpPr>
            <p:cNvPr id="24" name="AutoShape 20">
              <a:extLst>
                <a:ext uri="{FF2B5EF4-FFF2-40B4-BE49-F238E27FC236}">
                  <a16:creationId xmlns:a16="http://schemas.microsoft.com/office/drawing/2014/main" id="{9782630E-7D1D-4D03-AC27-99ED84026EDE}"/>
                </a:ext>
              </a:extLst>
            </p:cNvPr>
            <p:cNvCxnSpPr>
              <a:cxnSpLocks noChangeShapeType="1"/>
              <a:stCxn id="17" idx="2"/>
              <a:endCxn id="20" idx="0"/>
            </p:cNvCxnSpPr>
            <p:nvPr/>
          </p:nvCxnSpPr>
          <p:spPr bwMode="auto">
            <a:xfrm>
              <a:off x="4504" y="2848"/>
              <a:ext cx="35" cy="123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5" name="AutoShape 21">
              <a:extLst>
                <a:ext uri="{FF2B5EF4-FFF2-40B4-BE49-F238E27FC236}">
                  <a16:creationId xmlns:a16="http://schemas.microsoft.com/office/drawing/2014/main" id="{A94ECD37-9034-488F-8F11-C53D54AF64C3}"/>
                </a:ext>
              </a:extLst>
            </p:cNvPr>
            <p:cNvCxnSpPr>
              <a:cxnSpLocks noChangeShapeType="1"/>
              <a:stCxn id="20" idx="2"/>
              <a:endCxn id="22" idx="0"/>
            </p:cNvCxnSpPr>
            <p:nvPr/>
          </p:nvCxnSpPr>
          <p:spPr bwMode="auto">
            <a:xfrm flipH="1">
              <a:off x="4317" y="3231"/>
              <a:ext cx="222" cy="125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6" name="AutoShape 22">
              <a:extLst>
                <a:ext uri="{FF2B5EF4-FFF2-40B4-BE49-F238E27FC236}">
                  <a16:creationId xmlns:a16="http://schemas.microsoft.com/office/drawing/2014/main" id="{82CEBFC3-9CDE-43B0-8031-0E4007D3B59A}"/>
                </a:ext>
              </a:extLst>
            </p:cNvPr>
            <p:cNvCxnSpPr>
              <a:cxnSpLocks noChangeShapeType="1"/>
              <a:stCxn id="20" idx="2"/>
              <a:endCxn id="21" idx="0"/>
            </p:cNvCxnSpPr>
            <p:nvPr/>
          </p:nvCxnSpPr>
          <p:spPr bwMode="auto">
            <a:xfrm>
              <a:off x="4538" y="3231"/>
              <a:ext cx="240" cy="125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7" name="AutoShape 23">
              <a:extLst>
                <a:ext uri="{FF2B5EF4-FFF2-40B4-BE49-F238E27FC236}">
                  <a16:creationId xmlns:a16="http://schemas.microsoft.com/office/drawing/2014/main" id="{816F4BF7-CF42-436F-9FD0-3229B209C736}"/>
                </a:ext>
              </a:extLst>
            </p:cNvPr>
            <p:cNvCxnSpPr>
              <a:cxnSpLocks noChangeShapeType="1"/>
              <a:stCxn id="22" idx="2"/>
              <a:endCxn id="23" idx="0"/>
            </p:cNvCxnSpPr>
            <p:nvPr/>
          </p:nvCxnSpPr>
          <p:spPr bwMode="auto">
            <a:xfrm>
              <a:off x="4317" y="3610"/>
              <a:ext cx="0" cy="13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8" name="Text Box 24">
              <a:extLst>
                <a:ext uri="{FF2B5EF4-FFF2-40B4-BE49-F238E27FC236}">
                  <a16:creationId xmlns:a16="http://schemas.microsoft.com/office/drawing/2014/main" id="{72B3FCA5-CCCE-40B3-AEA7-962C191F92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2" y="3739"/>
              <a:ext cx="373" cy="259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000" i="1">
                  <a:latin typeface="+mn-lt"/>
                </a:rPr>
                <a:t>m:1</a:t>
              </a:r>
            </a:p>
          </p:txBody>
        </p:sp>
        <p:cxnSp>
          <p:nvCxnSpPr>
            <p:cNvPr id="29" name="AutoShape 25">
              <a:extLst>
                <a:ext uri="{FF2B5EF4-FFF2-40B4-BE49-F238E27FC236}">
                  <a16:creationId xmlns:a16="http://schemas.microsoft.com/office/drawing/2014/main" id="{68D87D57-ECAC-4858-A390-58A410028A6F}"/>
                </a:ext>
              </a:extLst>
            </p:cNvPr>
            <p:cNvCxnSpPr>
              <a:cxnSpLocks noChangeShapeType="1"/>
              <a:stCxn id="21" idx="2"/>
              <a:endCxn id="28" idx="0"/>
            </p:cNvCxnSpPr>
            <p:nvPr/>
          </p:nvCxnSpPr>
          <p:spPr bwMode="auto">
            <a:xfrm>
              <a:off x="4779" y="3616"/>
              <a:ext cx="0" cy="123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0" name="Text Box 26">
              <a:extLst>
                <a:ext uri="{FF2B5EF4-FFF2-40B4-BE49-F238E27FC236}">
                  <a16:creationId xmlns:a16="http://schemas.microsoft.com/office/drawing/2014/main" id="{D792E68A-8C88-46D6-A94D-6A79D5E6F0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3" y="2108"/>
              <a:ext cx="1609" cy="14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0070C0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kumimoji="0" lang="zh-CN" altLang="en-US" sz="2000" b="1">
                  <a:latin typeface="+mn-ea"/>
                  <a:ea typeface="+mn-ea"/>
                </a:rPr>
                <a:t>头表</a:t>
              </a:r>
              <a:endParaRPr kumimoji="0" lang="zh-CN" altLang="en-US" sz="2000" b="1">
                <a:latin typeface="+mn-lt"/>
              </a:endParaRPr>
            </a:p>
            <a:p>
              <a:pPr>
                <a:lnSpc>
                  <a:spcPct val="90000"/>
                </a:lnSpc>
              </a:pPr>
              <a:r>
                <a:rPr kumimoji="0" lang="en-US" altLang="zh-CN" sz="2000" b="1" i="1" u="sng">
                  <a:latin typeface="+mn-lt"/>
                </a:rPr>
                <a:t>Item  frequency  head </a:t>
              </a:r>
            </a:p>
            <a:p>
              <a:pPr>
                <a:lnSpc>
                  <a:spcPct val="90000"/>
                </a:lnSpc>
              </a:pPr>
              <a:r>
                <a:rPr kumimoji="0" lang="en-US" altLang="zh-CN" sz="2000" i="1">
                  <a:latin typeface="+mn-lt"/>
                </a:rPr>
                <a:t> f	4</a:t>
              </a:r>
            </a:p>
            <a:p>
              <a:pPr>
                <a:lnSpc>
                  <a:spcPct val="90000"/>
                </a:lnSpc>
              </a:pPr>
              <a:r>
                <a:rPr kumimoji="0" lang="en-US" altLang="zh-CN" sz="2000" i="1">
                  <a:latin typeface="+mn-lt"/>
                </a:rPr>
                <a:t>c	4</a:t>
              </a:r>
            </a:p>
            <a:p>
              <a:pPr>
                <a:lnSpc>
                  <a:spcPct val="90000"/>
                </a:lnSpc>
              </a:pPr>
              <a:r>
                <a:rPr kumimoji="0" lang="en-US" altLang="zh-CN" sz="2000" i="1">
                  <a:latin typeface="+mn-lt"/>
                </a:rPr>
                <a:t>a	3</a:t>
              </a:r>
            </a:p>
            <a:p>
              <a:pPr>
                <a:lnSpc>
                  <a:spcPct val="90000"/>
                </a:lnSpc>
              </a:pPr>
              <a:r>
                <a:rPr kumimoji="0" lang="en-US" altLang="zh-CN" sz="2000" i="1">
                  <a:latin typeface="+mn-lt"/>
                </a:rPr>
                <a:t>b	3</a:t>
              </a:r>
            </a:p>
            <a:p>
              <a:pPr>
                <a:lnSpc>
                  <a:spcPct val="90000"/>
                </a:lnSpc>
              </a:pPr>
              <a:r>
                <a:rPr kumimoji="0" lang="en-US" altLang="zh-CN" sz="2000" i="1">
                  <a:latin typeface="+mn-lt"/>
                </a:rPr>
                <a:t>m	3</a:t>
              </a:r>
            </a:p>
            <a:p>
              <a:pPr>
                <a:lnSpc>
                  <a:spcPct val="90000"/>
                </a:lnSpc>
              </a:pPr>
              <a:r>
                <a:rPr kumimoji="0" lang="en-US" altLang="zh-CN" sz="2000" i="1">
                  <a:latin typeface="+mn-lt"/>
                </a:rPr>
                <a:t>p	3</a:t>
              </a:r>
              <a:endParaRPr kumimoji="0" lang="en-US" altLang="zh-CN" sz="2000">
                <a:latin typeface="+mn-lt"/>
              </a:endParaRPr>
            </a:p>
          </p:txBody>
        </p:sp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D1C142C8-D256-4CA5-B733-52AB71B7414B}"/>
                </a:ext>
              </a:extLst>
            </p:cNvPr>
            <p:cNvSpPr/>
            <p:nvPr/>
          </p:nvSpPr>
          <p:spPr bwMode="auto">
            <a:xfrm>
              <a:off x="3879" y="2341"/>
              <a:ext cx="672" cy="240"/>
            </a:xfrm>
            <a:custGeom>
              <a:avLst/>
              <a:gdLst>
                <a:gd name="T0" fmla="*/ 0 w 672"/>
                <a:gd name="T1" fmla="*/ 240 h 240"/>
                <a:gd name="T2" fmla="*/ 288 w 672"/>
                <a:gd name="T3" fmla="*/ 192 h 240"/>
                <a:gd name="T4" fmla="*/ 432 w 672"/>
                <a:gd name="T5" fmla="*/ 48 h 240"/>
                <a:gd name="T6" fmla="*/ 672 w 672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2" h="240">
                  <a:moveTo>
                    <a:pt x="0" y="240"/>
                  </a:moveTo>
                  <a:cubicBezTo>
                    <a:pt x="108" y="232"/>
                    <a:pt x="216" y="224"/>
                    <a:pt x="288" y="192"/>
                  </a:cubicBezTo>
                  <a:cubicBezTo>
                    <a:pt x="360" y="160"/>
                    <a:pt x="368" y="80"/>
                    <a:pt x="432" y="48"/>
                  </a:cubicBezTo>
                  <a:cubicBezTo>
                    <a:pt x="496" y="16"/>
                    <a:pt x="584" y="8"/>
                    <a:pt x="672" y="0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31457120-F797-4868-9510-5B535003E491}"/>
                </a:ext>
              </a:extLst>
            </p:cNvPr>
            <p:cNvSpPr/>
            <p:nvPr/>
          </p:nvSpPr>
          <p:spPr bwMode="auto">
            <a:xfrm>
              <a:off x="3879" y="2725"/>
              <a:ext cx="454" cy="1"/>
            </a:xfrm>
            <a:custGeom>
              <a:avLst/>
              <a:gdLst>
                <a:gd name="T0" fmla="*/ 0 w 432"/>
                <a:gd name="T1" fmla="*/ 0 h 1"/>
                <a:gd name="T2" fmla="*/ 432 w 432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32" h="1">
                  <a:moveTo>
                    <a:pt x="0" y="0"/>
                  </a:moveTo>
                  <a:cubicBezTo>
                    <a:pt x="0" y="0"/>
                    <a:pt x="216" y="0"/>
                    <a:pt x="432" y="0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A12E1042-6A57-4C2A-B6FF-B8C29F5FBE05}"/>
                </a:ext>
              </a:extLst>
            </p:cNvPr>
            <p:cNvSpPr/>
            <p:nvPr/>
          </p:nvSpPr>
          <p:spPr bwMode="auto">
            <a:xfrm>
              <a:off x="4658" y="2328"/>
              <a:ext cx="637" cy="368"/>
            </a:xfrm>
            <a:custGeom>
              <a:avLst/>
              <a:gdLst>
                <a:gd name="T0" fmla="*/ 0 w 480"/>
                <a:gd name="T1" fmla="*/ 384 h 384"/>
                <a:gd name="T2" fmla="*/ 48 w 480"/>
                <a:gd name="T3" fmla="*/ 336 h 384"/>
                <a:gd name="T4" fmla="*/ 240 w 480"/>
                <a:gd name="T5" fmla="*/ 96 h 384"/>
                <a:gd name="T6" fmla="*/ 480 w 480"/>
                <a:gd name="T7" fmla="*/ 0 h 38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80" h="384">
                  <a:moveTo>
                    <a:pt x="0" y="384"/>
                  </a:moveTo>
                  <a:cubicBezTo>
                    <a:pt x="4" y="384"/>
                    <a:pt x="8" y="384"/>
                    <a:pt x="48" y="336"/>
                  </a:cubicBezTo>
                  <a:cubicBezTo>
                    <a:pt x="88" y="288"/>
                    <a:pt x="168" y="152"/>
                    <a:pt x="240" y="96"/>
                  </a:cubicBezTo>
                  <a:cubicBezTo>
                    <a:pt x="312" y="40"/>
                    <a:pt x="396" y="20"/>
                    <a:pt x="480" y="0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50A54FE9-376F-4E25-8D43-B375D7B41E23}"/>
                </a:ext>
              </a:extLst>
            </p:cNvPr>
            <p:cNvSpPr/>
            <p:nvPr/>
          </p:nvSpPr>
          <p:spPr bwMode="auto">
            <a:xfrm>
              <a:off x="3879" y="2928"/>
              <a:ext cx="496" cy="192"/>
            </a:xfrm>
            <a:custGeom>
              <a:avLst/>
              <a:gdLst>
                <a:gd name="T0" fmla="*/ 0 w 432"/>
                <a:gd name="T1" fmla="*/ 0 h 192"/>
                <a:gd name="T2" fmla="*/ 144 w 432"/>
                <a:gd name="T3" fmla="*/ 48 h 192"/>
                <a:gd name="T4" fmla="*/ 288 w 432"/>
                <a:gd name="T5" fmla="*/ 144 h 192"/>
                <a:gd name="T6" fmla="*/ 432 w 432"/>
                <a:gd name="T7" fmla="*/ 192 h 19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32" h="192">
                  <a:moveTo>
                    <a:pt x="0" y="0"/>
                  </a:moveTo>
                  <a:cubicBezTo>
                    <a:pt x="48" y="12"/>
                    <a:pt x="96" y="24"/>
                    <a:pt x="144" y="48"/>
                  </a:cubicBezTo>
                  <a:cubicBezTo>
                    <a:pt x="192" y="72"/>
                    <a:pt x="240" y="120"/>
                    <a:pt x="288" y="144"/>
                  </a:cubicBezTo>
                  <a:cubicBezTo>
                    <a:pt x="336" y="168"/>
                    <a:pt x="384" y="180"/>
                    <a:pt x="432" y="192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7ACEE626-A291-4B50-8756-EC3897F74EC7}"/>
                </a:ext>
              </a:extLst>
            </p:cNvPr>
            <p:cNvSpPr/>
            <p:nvPr/>
          </p:nvSpPr>
          <p:spPr bwMode="auto">
            <a:xfrm>
              <a:off x="3888" y="3072"/>
              <a:ext cx="720" cy="384"/>
            </a:xfrm>
            <a:custGeom>
              <a:avLst/>
              <a:gdLst>
                <a:gd name="T0" fmla="*/ 0 w 720"/>
                <a:gd name="T1" fmla="*/ 0 h 384"/>
                <a:gd name="T2" fmla="*/ 240 w 720"/>
                <a:gd name="T3" fmla="*/ 48 h 384"/>
                <a:gd name="T4" fmla="*/ 528 w 720"/>
                <a:gd name="T5" fmla="*/ 288 h 384"/>
                <a:gd name="T6" fmla="*/ 720 w 720"/>
                <a:gd name="T7" fmla="*/ 384 h 38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20" h="384">
                  <a:moveTo>
                    <a:pt x="0" y="0"/>
                  </a:moveTo>
                  <a:cubicBezTo>
                    <a:pt x="76" y="0"/>
                    <a:pt x="152" y="0"/>
                    <a:pt x="240" y="48"/>
                  </a:cubicBezTo>
                  <a:cubicBezTo>
                    <a:pt x="328" y="96"/>
                    <a:pt x="448" y="232"/>
                    <a:pt x="528" y="288"/>
                  </a:cubicBezTo>
                  <a:cubicBezTo>
                    <a:pt x="608" y="344"/>
                    <a:pt x="664" y="364"/>
                    <a:pt x="720" y="384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7006D10A-15CE-4362-B1DD-5C7DBBABAA95}"/>
                </a:ext>
              </a:extLst>
            </p:cNvPr>
            <p:cNvSpPr/>
            <p:nvPr/>
          </p:nvSpPr>
          <p:spPr bwMode="auto">
            <a:xfrm>
              <a:off x="4821" y="2832"/>
              <a:ext cx="149" cy="508"/>
            </a:xfrm>
            <a:custGeom>
              <a:avLst/>
              <a:gdLst>
                <a:gd name="T0" fmla="*/ 0 w 56"/>
                <a:gd name="T1" fmla="*/ 672 h 672"/>
                <a:gd name="T2" fmla="*/ 48 w 56"/>
                <a:gd name="T3" fmla="*/ 432 h 672"/>
                <a:gd name="T4" fmla="*/ 48 w 56"/>
                <a:gd name="T5" fmla="*/ 0 h 67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6" h="672">
                  <a:moveTo>
                    <a:pt x="0" y="672"/>
                  </a:moveTo>
                  <a:cubicBezTo>
                    <a:pt x="20" y="608"/>
                    <a:pt x="40" y="544"/>
                    <a:pt x="48" y="432"/>
                  </a:cubicBezTo>
                  <a:cubicBezTo>
                    <a:pt x="56" y="320"/>
                    <a:pt x="52" y="160"/>
                    <a:pt x="48" y="0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CD57FF9A-EBE7-4457-B56C-8A17F58440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3" y="2723"/>
              <a:ext cx="192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38" name="Freeform 34">
              <a:extLst>
                <a:ext uri="{FF2B5EF4-FFF2-40B4-BE49-F238E27FC236}">
                  <a16:creationId xmlns:a16="http://schemas.microsoft.com/office/drawing/2014/main" id="{DAD649E7-0111-44E2-B823-903576E8A116}"/>
                </a:ext>
              </a:extLst>
            </p:cNvPr>
            <p:cNvSpPr/>
            <p:nvPr/>
          </p:nvSpPr>
          <p:spPr bwMode="auto">
            <a:xfrm>
              <a:off x="3888" y="3264"/>
              <a:ext cx="258" cy="240"/>
            </a:xfrm>
            <a:custGeom>
              <a:avLst/>
              <a:gdLst>
                <a:gd name="T0" fmla="*/ 0 w 288"/>
                <a:gd name="T1" fmla="*/ 0 h 240"/>
                <a:gd name="T2" fmla="*/ 144 w 288"/>
                <a:gd name="T3" fmla="*/ 48 h 240"/>
                <a:gd name="T4" fmla="*/ 192 w 288"/>
                <a:gd name="T5" fmla="*/ 192 h 240"/>
                <a:gd name="T6" fmla="*/ 288 w 288"/>
                <a:gd name="T7" fmla="*/ 240 h 2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8" h="240">
                  <a:moveTo>
                    <a:pt x="0" y="0"/>
                  </a:moveTo>
                  <a:cubicBezTo>
                    <a:pt x="56" y="8"/>
                    <a:pt x="112" y="16"/>
                    <a:pt x="144" y="48"/>
                  </a:cubicBezTo>
                  <a:cubicBezTo>
                    <a:pt x="176" y="80"/>
                    <a:pt x="168" y="160"/>
                    <a:pt x="192" y="192"/>
                  </a:cubicBezTo>
                  <a:cubicBezTo>
                    <a:pt x="216" y="224"/>
                    <a:pt x="252" y="232"/>
                    <a:pt x="288" y="240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" name="Freeform 35">
              <a:extLst>
                <a:ext uri="{FF2B5EF4-FFF2-40B4-BE49-F238E27FC236}">
                  <a16:creationId xmlns:a16="http://schemas.microsoft.com/office/drawing/2014/main" id="{1CC75A21-96DA-4CCC-9EE7-2320C8B9B2EE}"/>
                </a:ext>
              </a:extLst>
            </p:cNvPr>
            <p:cNvSpPr/>
            <p:nvPr/>
          </p:nvSpPr>
          <p:spPr bwMode="auto">
            <a:xfrm>
              <a:off x="4486" y="3491"/>
              <a:ext cx="128" cy="384"/>
            </a:xfrm>
            <a:custGeom>
              <a:avLst/>
              <a:gdLst>
                <a:gd name="T0" fmla="*/ 0 w 96"/>
                <a:gd name="T1" fmla="*/ 0 h 384"/>
                <a:gd name="T2" fmla="*/ 48 w 96"/>
                <a:gd name="T3" fmla="*/ 96 h 384"/>
                <a:gd name="T4" fmla="*/ 48 w 96"/>
                <a:gd name="T5" fmla="*/ 288 h 384"/>
                <a:gd name="T6" fmla="*/ 96 w 96"/>
                <a:gd name="T7" fmla="*/ 384 h 38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6" h="384">
                  <a:moveTo>
                    <a:pt x="0" y="0"/>
                  </a:moveTo>
                  <a:cubicBezTo>
                    <a:pt x="20" y="24"/>
                    <a:pt x="40" y="48"/>
                    <a:pt x="48" y="96"/>
                  </a:cubicBezTo>
                  <a:cubicBezTo>
                    <a:pt x="56" y="144"/>
                    <a:pt x="40" y="240"/>
                    <a:pt x="48" y="288"/>
                  </a:cubicBezTo>
                  <a:cubicBezTo>
                    <a:pt x="56" y="336"/>
                    <a:pt x="76" y="360"/>
                    <a:pt x="96" y="384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Freeform 36">
              <a:extLst>
                <a:ext uri="{FF2B5EF4-FFF2-40B4-BE49-F238E27FC236}">
                  <a16:creationId xmlns:a16="http://schemas.microsoft.com/office/drawing/2014/main" id="{40F3041E-EC5D-4925-B242-E3D165FC3E50}"/>
                </a:ext>
              </a:extLst>
            </p:cNvPr>
            <p:cNvSpPr/>
            <p:nvPr/>
          </p:nvSpPr>
          <p:spPr bwMode="auto">
            <a:xfrm>
              <a:off x="3888" y="3456"/>
              <a:ext cx="264" cy="432"/>
            </a:xfrm>
            <a:custGeom>
              <a:avLst/>
              <a:gdLst>
                <a:gd name="T0" fmla="*/ 0 w 288"/>
                <a:gd name="T1" fmla="*/ 0 h 432"/>
                <a:gd name="T2" fmla="*/ 96 w 288"/>
                <a:gd name="T3" fmla="*/ 144 h 432"/>
                <a:gd name="T4" fmla="*/ 144 w 288"/>
                <a:gd name="T5" fmla="*/ 336 h 432"/>
                <a:gd name="T6" fmla="*/ 288 w 288"/>
                <a:gd name="T7" fmla="*/ 432 h 4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8" h="432">
                  <a:moveTo>
                    <a:pt x="0" y="0"/>
                  </a:moveTo>
                  <a:cubicBezTo>
                    <a:pt x="36" y="44"/>
                    <a:pt x="72" y="88"/>
                    <a:pt x="96" y="144"/>
                  </a:cubicBezTo>
                  <a:cubicBezTo>
                    <a:pt x="120" y="200"/>
                    <a:pt x="112" y="288"/>
                    <a:pt x="144" y="336"/>
                  </a:cubicBezTo>
                  <a:cubicBezTo>
                    <a:pt x="176" y="384"/>
                    <a:pt x="232" y="408"/>
                    <a:pt x="288" y="432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" name="Freeform 37">
              <a:extLst>
                <a:ext uri="{FF2B5EF4-FFF2-40B4-BE49-F238E27FC236}">
                  <a16:creationId xmlns:a16="http://schemas.microsoft.com/office/drawing/2014/main" id="{AEC612F5-793D-4238-9A18-E552361D7C1B}"/>
                </a:ext>
              </a:extLst>
            </p:cNvPr>
            <p:cNvSpPr/>
            <p:nvPr/>
          </p:nvSpPr>
          <p:spPr bwMode="auto">
            <a:xfrm>
              <a:off x="4482" y="3216"/>
              <a:ext cx="809" cy="672"/>
            </a:xfrm>
            <a:custGeom>
              <a:avLst/>
              <a:gdLst>
                <a:gd name="T0" fmla="*/ 0 w 768"/>
                <a:gd name="T1" fmla="*/ 672 h 672"/>
                <a:gd name="T2" fmla="*/ 96 w 768"/>
                <a:gd name="T3" fmla="*/ 528 h 672"/>
                <a:gd name="T4" fmla="*/ 528 w 768"/>
                <a:gd name="T5" fmla="*/ 384 h 672"/>
                <a:gd name="T6" fmla="*/ 768 w 768"/>
                <a:gd name="T7" fmla="*/ 0 h 67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68" h="672">
                  <a:moveTo>
                    <a:pt x="0" y="672"/>
                  </a:moveTo>
                  <a:cubicBezTo>
                    <a:pt x="4" y="624"/>
                    <a:pt x="8" y="576"/>
                    <a:pt x="96" y="528"/>
                  </a:cubicBezTo>
                  <a:cubicBezTo>
                    <a:pt x="184" y="480"/>
                    <a:pt x="416" y="472"/>
                    <a:pt x="528" y="384"/>
                  </a:cubicBezTo>
                  <a:cubicBezTo>
                    <a:pt x="640" y="296"/>
                    <a:pt x="704" y="148"/>
                    <a:pt x="768" y="0"/>
                  </a:cubicBez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531648"/>
      </p:ext>
    </p:extLst>
  </p:cSld>
  <p:clrMapOvr>
    <a:masterClrMapping/>
  </p:clrMapOvr>
  <p:transition spd="med" advClick="0">
    <p:split orient="vert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86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478511"/>
              </p:ext>
            </p:extLst>
          </p:nvPr>
        </p:nvGraphicFramePr>
        <p:xfrm>
          <a:off x="247808" y="1319566"/>
          <a:ext cx="5332984" cy="381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63" name="Chart" r:id="rId4" imgW="4597400" imgH="3289300" progId="Excel.Chart.8">
                  <p:embed/>
                </p:oleObj>
              </mc:Choice>
              <mc:Fallback>
                <p:oleObj name="Chart" r:id="rId4" imgW="4597400" imgH="3289300" progId="Excel.Char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808" y="1319566"/>
                        <a:ext cx="5332984" cy="3815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1491098" y="880729"/>
            <a:ext cx="2892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r>
              <a:rPr kumimoji="0"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Data set T25I20D10K</a:t>
            </a: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756000" y="108000"/>
            <a:ext cx="67818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lang="en-US" altLang="zh-CN">
                <a:sym typeface="Times New Roman" panose="02020603050405020304" pitchFamily="18" charset="0"/>
              </a:rPr>
              <a:t>2.2 FP-tree </a:t>
            </a:r>
            <a:r>
              <a:rPr lang="zh-CN" altLang="en-US" dirty="0">
                <a:sym typeface="Times New Roman" panose="02020603050405020304" pitchFamily="18" charset="0"/>
              </a:rPr>
              <a:t>结构</a:t>
            </a:r>
            <a:r>
              <a:rPr lang="zh-CN" altLang="en-US">
                <a:sym typeface="Times New Roman" panose="02020603050405020304" pitchFamily="18" charset="0"/>
              </a:rPr>
              <a:t>的优点 </a:t>
            </a:r>
            <a:r>
              <a:rPr lang="en-US" altLang="zh-CN">
                <a:sym typeface="Times New Roman" panose="02020603050405020304" pitchFamily="18" charset="0"/>
              </a:rPr>
              <a:t>—— </a:t>
            </a:r>
            <a:r>
              <a:rPr lang="zh-CN" altLang="en-US">
                <a:sym typeface="Times New Roman" panose="02020603050405020304" pitchFamily="18" charset="0"/>
              </a:rPr>
              <a:t>性能</a:t>
            </a:r>
            <a:r>
              <a:rPr lang="zh-CN" altLang="en-US" dirty="0">
                <a:sym typeface="Times New Roman" panose="02020603050405020304" pitchFamily="18" charset="0"/>
              </a:rPr>
              <a:t>对比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61A6301-DF03-4E8B-B6DB-E1AC04BEED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6415" y="3717032"/>
            <a:ext cx="3179777" cy="27507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3D195BD-4A04-419D-83ED-3500579FDC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7916" y="1109329"/>
            <a:ext cx="3551472" cy="230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576102"/>
      </p:ext>
    </p:extLst>
  </p:cSld>
  <p:clrMapOvr>
    <a:masterClrMapping/>
  </p:clrMapOvr>
  <p:transition spd="med">
    <p:split orient="vert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4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56000" y="108000"/>
            <a:ext cx="780415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2.3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挖掘</a:t>
            </a:r>
            <a:r>
              <a:rPr lang="zh-CN" altLang="en-US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关联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规则（</a:t>
            </a:r>
            <a:r>
              <a:rPr lang="en-US" altLang="zh-CN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Mining Association Rules</a:t>
            </a:r>
            <a:r>
              <a:rPr lang="zh-CN" altLang="en-US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）</a:t>
            </a:r>
          </a:p>
        </p:txBody>
      </p:sp>
      <p:sp>
        <p:nvSpPr>
          <p:cNvPr id="12124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2000" y="756000"/>
            <a:ext cx="8640000" cy="4290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大多数关联规则挖掘算法通常采用的一种策略是，将关联规则挖掘任务分解为如下两个主要的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子任务：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频繁项集</a:t>
            </a:r>
            <a:r>
              <a:rPr lang="zh-CN" altLang="en-US" sz="22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产生（</a:t>
            </a:r>
            <a:r>
              <a:rPr lang="en-US" altLang="zh-CN" sz="22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Frequent Itemset</a:t>
            </a:r>
            <a:r>
              <a:rPr lang="en-US" altLang="zh-CN" sz="22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Generation</a:t>
            </a:r>
            <a:r>
              <a:rPr lang="zh-CN" altLang="en-US" sz="22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）</a:t>
            </a:r>
          </a:p>
          <a:p>
            <a:pPr marL="914400" lvl="2" indent="0">
              <a:lnSpc>
                <a:spcPct val="150000"/>
              </a:lnSpc>
              <a:buClr>
                <a:srgbClr val="FF6700"/>
              </a:buClr>
              <a:buNone/>
            </a:pPr>
            <a:r>
              <a:rPr lang="en-US" altLang="zh-CN">
                <a:sym typeface="Times New Roman" panose="02020603050405020304" pitchFamily="18" charset="0"/>
              </a:rPr>
              <a:t>—— </a:t>
            </a:r>
            <a:r>
              <a:rPr lang="zh-CN" altLang="en-US">
                <a:sym typeface="Times New Roman" panose="02020603050405020304" pitchFamily="18" charset="0"/>
              </a:rPr>
              <a:t>其</a:t>
            </a:r>
            <a:r>
              <a:rPr lang="zh-CN" altLang="en-US" dirty="0">
                <a:sym typeface="Times New Roman" panose="02020603050405020304" pitchFamily="18" charset="0"/>
              </a:rPr>
              <a:t>目标是发现满足最小支持度阈值的所有项集，这些项集称作频繁</a:t>
            </a:r>
            <a:r>
              <a:rPr lang="zh-CN" altLang="en-US">
                <a:sym typeface="Times New Roman" panose="02020603050405020304" pitchFamily="18" charset="0"/>
              </a:rPr>
              <a:t>项集。</a:t>
            </a:r>
            <a:endParaRPr lang="en-US" altLang="zh-CN" dirty="0">
              <a:sym typeface="Times New Roman" panose="02020603050405020304" pitchFamily="18" charset="0"/>
            </a:endParaRPr>
          </a:p>
          <a:p>
            <a:pPr marL="817200" lvl="1" indent="-3600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规则的</a:t>
            </a:r>
            <a:r>
              <a:rPr lang="zh-CN" altLang="en-US" sz="22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产生（</a:t>
            </a:r>
            <a:r>
              <a:rPr lang="en-US" altLang="zh-CN" sz="22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Rule Generation</a:t>
            </a:r>
            <a:r>
              <a:rPr lang="zh-CN" altLang="en-US" sz="22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）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zh-CN">
                <a:sym typeface="Times New Roman" panose="02020603050405020304" pitchFamily="18" charset="0"/>
              </a:rPr>
              <a:t>—— </a:t>
            </a:r>
            <a:r>
              <a:rPr lang="zh-CN" altLang="en-US">
                <a:sym typeface="Times New Roman" panose="02020603050405020304" pitchFamily="18" charset="0"/>
              </a:rPr>
              <a:t>其</a:t>
            </a:r>
            <a:r>
              <a:rPr lang="zh-CN" altLang="en-US" dirty="0">
                <a:sym typeface="Times New Roman" panose="02020603050405020304" pitchFamily="18" charset="0"/>
              </a:rPr>
              <a:t>目标是从上一步发现的频繁项集中提取所有高置信度的规则，这些规则称作强</a:t>
            </a:r>
            <a:r>
              <a:rPr lang="zh-CN" altLang="en-US">
                <a:sym typeface="Times New Roman" panose="02020603050405020304" pitchFamily="18" charset="0"/>
              </a:rPr>
              <a:t>规则（</a:t>
            </a:r>
            <a:r>
              <a:rPr lang="en-US" altLang="zh-CN" dirty="0">
                <a:sym typeface="Times New Roman" panose="02020603050405020304" pitchFamily="18" charset="0"/>
              </a:rPr>
              <a:t>strong rule</a:t>
            </a:r>
            <a:r>
              <a:rPr lang="zh-CN" altLang="en-US" dirty="0">
                <a:sym typeface="Times New Roman" panose="02020603050405020304" pitchFamily="18" charset="0"/>
              </a:rPr>
              <a:t>）。</a:t>
            </a:r>
          </a:p>
        </p:txBody>
      </p:sp>
    </p:spTree>
    <p:extLst>
      <p:ext uri="{BB962C8B-B14F-4D97-AF65-F5344CB8AC3E}">
        <p14:creationId xmlns:p14="http://schemas.microsoft.com/office/powerpoint/2010/main" val="310033037"/>
      </p:ext>
    </p:extLst>
  </p:cSld>
  <p:clrMapOvr>
    <a:masterClrMapping/>
  </p:clrMapOvr>
  <p:transition spd="med">
    <p:split orient="vert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56000" y="108000"/>
            <a:ext cx="6781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2.3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产生</a:t>
            </a:r>
            <a:r>
              <a:rPr lang="zh-CN" altLang="en-US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关联规则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2000" y="756000"/>
            <a:ext cx="8640000" cy="3983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任务描述：给定频繁项集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Y, 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查找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Y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的所有非空真子集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X </a:t>
            </a:r>
            <a:r>
              <a:rPr lang="en-US" altLang="zh-CN" sz="2400">
                <a:latin typeface="Times New Roman" panose="02020603050405020304" pitchFamily="18" charset="0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sym typeface="Symbol" panose="05050102010706020507" pitchFamily="18" charset="2"/>
              </a:rPr>
              <a:t> 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Y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，使得 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X </a:t>
            </a:r>
            <a:r>
              <a:rPr lang="en-US" altLang="zh-CN" sz="2400"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Y – X 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的置信度超过最小置信度阈值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minconf</a:t>
            </a:r>
          </a:p>
          <a:p>
            <a:pPr marL="817200" lvl="1" indent="-3600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例子：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If {A,B,C} is a frequent itemset, 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候选规则如下：</a:t>
            </a:r>
          </a:p>
          <a:p>
            <a:pPr marL="914400" lvl="2" indent="0">
              <a:lnSpc>
                <a:spcPct val="150000"/>
              </a:lnSpc>
              <a:buClr>
                <a:srgbClr val="FF6700"/>
              </a:buClr>
              <a:buNone/>
            </a:pPr>
            <a:r>
              <a:rPr lang="zh-CN" altLang="en-US">
                <a:sym typeface="Times New Roman" panose="02020603050405020304" pitchFamily="18" charset="0"/>
              </a:rPr>
              <a:t>     </a:t>
            </a:r>
            <a:r>
              <a:rPr lang="en-US" altLang="zh-CN">
                <a:sym typeface="Times New Roman" panose="02020603050405020304" pitchFamily="18" charset="0"/>
              </a:rPr>
              <a:t>AB 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 </a:t>
            </a:r>
            <a:r>
              <a:rPr lang="en-US" altLang="zh-CN">
                <a:sym typeface="Times New Roman" panose="02020603050405020304" pitchFamily="18" charset="0"/>
              </a:rPr>
              <a:t>C, 	AC 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 </a:t>
            </a:r>
            <a:r>
              <a:rPr lang="en-US" altLang="zh-CN">
                <a:sym typeface="Times New Roman" panose="02020603050405020304" pitchFamily="18" charset="0"/>
              </a:rPr>
              <a:t>B, 	BC 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 </a:t>
            </a:r>
            <a:r>
              <a:rPr lang="en-US" altLang="zh-CN">
                <a:sym typeface="Times New Roman" panose="02020603050405020304" pitchFamily="18" charset="0"/>
              </a:rPr>
              <a:t>A</a:t>
            </a:r>
            <a:br>
              <a:rPr lang="en-US" altLang="zh-CN">
                <a:sym typeface="Times New Roman" panose="02020603050405020304" pitchFamily="18" charset="0"/>
              </a:rPr>
            </a:br>
            <a:r>
              <a:rPr lang="en-US" altLang="zh-CN">
                <a:sym typeface="Times New Roman" panose="02020603050405020304" pitchFamily="18" charset="0"/>
              </a:rPr>
              <a:t>     A 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 </a:t>
            </a:r>
            <a:r>
              <a:rPr lang="en-US" altLang="zh-CN">
                <a:sym typeface="Times New Roman" panose="02020603050405020304" pitchFamily="18" charset="0"/>
              </a:rPr>
              <a:t>BC,	B 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 </a:t>
            </a:r>
            <a:r>
              <a:rPr lang="en-US" altLang="zh-CN">
                <a:sym typeface="Times New Roman" panose="02020603050405020304" pitchFamily="18" charset="0"/>
              </a:rPr>
              <a:t>AC,	C 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 </a:t>
            </a:r>
            <a:r>
              <a:rPr lang="en-US" altLang="zh-CN">
                <a:sym typeface="Times New Roman" panose="02020603050405020304" pitchFamily="18" charset="0"/>
              </a:rPr>
              <a:t>AB</a:t>
            </a:r>
          </a:p>
          <a:p>
            <a:pPr marL="360000" indent="-3600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如果 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|Y| = k, 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那么会有 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</a:t>
            </a:r>
            <a:r>
              <a:rPr lang="en-US" altLang="zh-CN" sz="2400" baseline="300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k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– 2 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个候选关联规则 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(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不包括 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Y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  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and 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 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Y)</a:t>
            </a:r>
          </a:p>
        </p:txBody>
      </p:sp>
    </p:spTree>
    <p:extLst>
      <p:ext uri="{BB962C8B-B14F-4D97-AF65-F5344CB8AC3E}">
        <p14:creationId xmlns:p14="http://schemas.microsoft.com/office/powerpoint/2010/main" val="3751272045"/>
      </p:ext>
    </p:extLst>
  </p:cSld>
  <p:clrMapOvr>
    <a:masterClrMapping/>
  </p:clrMapOvr>
  <p:transition spd="med">
    <p:split orient="vert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2000" y="756000"/>
            <a:ext cx="8640000" cy="402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How 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to efficiently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generate rules from 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frequent itemsets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?</a:t>
            </a:r>
          </a:p>
          <a:p>
            <a:pPr marL="817200" lvl="1" indent="-3600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通常置信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度不满足反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单调性（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anti-monotone property 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），例如：</a:t>
            </a:r>
            <a:endParaRPr lang="zh-CN" altLang="en-US" sz="22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	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c(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ABC 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D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) 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可能大于也可能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小于 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c(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AB 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D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)</a:t>
            </a:r>
          </a:p>
          <a:p>
            <a:pPr marL="817200" lvl="1" indent="-3600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但是，针对同一个频繁项集的关联规则，如果规则的</a:t>
            </a:r>
            <a:r>
              <a:rPr lang="zh-CN" altLang="en-US" sz="22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后件满足子集关系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，那么这些规则的</a:t>
            </a:r>
            <a:r>
              <a:rPr lang="zh-CN" altLang="en-US" sz="22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置信度间满足反单调性</a:t>
            </a:r>
          </a:p>
          <a:p>
            <a:pPr marL="817200" lvl="1" indent="-3600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e.g., Y= {A,B,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C,D}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：</a:t>
            </a:r>
            <a:b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</a:b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	c(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ABC 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D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) 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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c(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AB 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CD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) 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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c(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A 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BCD)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EB4A39A-CC28-4A54-8B7F-884A95A6F155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67818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2.3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产生关联规则</a:t>
            </a:r>
            <a:endParaRPr lang="zh-CN" altLang="en-US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048745"/>
      </p:ext>
    </p:extLst>
  </p:cSld>
  <p:clrMapOvr>
    <a:masterClrMapping/>
  </p:clrMapOvr>
  <p:transition spd="med">
    <p:split orient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3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56000" y="108000"/>
            <a:ext cx="6781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1.3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定义：关联规则（</a:t>
            </a:r>
            <a:r>
              <a:rPr lang="en-US" altLang="zh-CN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Association Rule</a:t>
            </a:r>
            <a:r>
              <a:rPr lang="zh-CN" altLang="en-US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）</a:t>
            </a:r>
          </a:p>
        </p:txBody>
      </p:sp>
      <p:grpSp>
        <p:nvGrpSpPr>
          <p:cNvPr id="1210390" name="Group 22"/>
          <p:cNvGrpSpPr>
            <a:grpSpLocks/>
          </p:cNvGrpSpPr>
          <p:nvPr/>
        </p:nvGrpSpPr>
        <p:grpSpPr bwMode="auto">
          <a:xfrm>
            <a:off x="4879240" y="4005064"/>
            <a:ext cx="3938588" cy="2417554"/>
            <a:chOff x="3018" y="2323"/>
            <a:chExt cx="2481" cy="1668"/>
          </a:xfrm>
        </p:grpSpPr>
        <p:sp>
          <p:nvSpPr>
            <p:cNvPr id="1210379" name="Text Box 11"/>
            <p:cNvSpPr txBox="1">
              <a:spLocks noChangeArrowheads="1"/>
            </p:cNvSpPr>
            <p:nvPr/>
          </p:nvSpPr>
          <p:spPr bwMode="auto">
            <a:xfrm>
              <a:off x="3035" y="2323"/>
              <a:ext cx="851" cy="2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 b="0">
                  <a:solidFill>
                    <a:srgbClr val="FF67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Example</a:t>
              </a:r>
              <a:r>
                <a:rPr lang="zh-CN" altLang="en-US" sz="2000" b="0">
                  <a:solidFill>
                    <a:srgbClr val="FF67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：</a:t>
              </a:r>
              <a:endParaRPr lang="en-US" altLang="zh-CN" sz="2800" b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graphicFrame>
          <p:nvGraphicFramePr>
            <p:cNvPr id="1210380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45894967"/>
                </p:ext>
              </p:extLst>
            </p:nvPr>
          </p:nvGraphicFramePr>
          <p:xfrm>
            <a:off x="3779" y="2545"/>
            <a:ext cx="1720" cy="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37" name="Equation" r:id="rId3" imgW="1460160" imgH="203040" progId="Equation.3">
                    <p:embed/>
                  </p:oleObj>
                </mc:Choice>
                <mc:Fallback>
                  <p:oleObj name="Equation" r:id="rId3" imgW="1460160" imgH="203040" progId="Equation.3">
                    <p:embed/>
                    <p:pic>
                      <p:nvPicPr>
                        <p:cNvPr id="121038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79" y="2545"/>
                          <a:ext cx="1720" cy="2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10381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50574121"/>
                </p:ext>
              </p:extLst>
            </p:nvPr>
          </p:nvGraphicFramePr>
          <p:xfrm>
            <a:off x="3060" y="2928"/>
            <a:ext cx="2394" cy="4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38" name="Equation" r:id="rId5" imgW="4317840" imgH="787320" progId="Equation.3">
                    <p:embed/>
                  </p:oleObj>
                </mc:Choice>
                <mc:Fallback>
                  <p:oleObj name="Equation" r:id="rId5" imgW="4317840" imgH="787320" progId="Equation.3">
                    <p:embed/>
                    <p:pic>
                      <p:nvPicPr>
                        <p:cNvPr id="1210381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60" y="2928"/>
                          <a:ext cx="2394" cy="4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10382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3435292"/>
                </p:ext>
              </p:extLst>
            </p:nvPr>
          </p:nvGraphicFramePr>
          <p:xfrm>
            <a:off x="3018" y="3513"/>
            <a:ext cx="2478" cy="4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39" name="Equation" r:id="rId7" imgW="4470120" imgH="787320" progId="Equation.DSMT4">
                    <p:embed/>
                  </p:oleObj>
                </mc:Choice>
                <mc:Fallback>
                  <p:oleObj name="Equation" r:id="rId7" imgW="4470120" imgH="787320" progId="Equation.DSMT4">
                    <p:embed/>
                    <p:pic>
                      <p:nvPicPr>
                        <p:cNvPr id="1210382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18" y="3513"/>
                          <a:ext cx="2478" cy="4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10387" name="Rectangle 19"/>
          <p:cNvSpPr>
            <a:spLocks noChangeArrowheads="1"/>
          </p:cNvSpPr>
          <p:nvPr/>
        </p:nvSpPr>
        <p:spPr bwMode="auto">
          <a:xfrm>
            <a:off x="252000" y="756000"/>
            <a:ext cx="4627240" cy="5950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 fontAlgn="base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关联规则</a:t>
            </a:r>
            <a:endParaRPr lang="en-US" altLang="zh-CN" sz="240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fontAlgn="base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关联规则是形如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X </a:t>
            </a:r>
            <a:r>
              <a:rPr lang="en-US" altLang="zh-CN" sz="2400">
                <a:ea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Y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的蕴含表达式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, 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其中 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X 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和 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Y 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是不相交的项集</a:t>
            </a:r>
            <a:endParaRPr lang="en-US" altLang="zh-CN" sz="220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fontAlgn="base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例子：</a:t>
            </a:r>
            <a:b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</a:b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  {Milk, Diaper} </a:t>
            </a:r>
            <a:r>
              <a:rPr lang="en-US" altLang="zh-CN" sz="2200">
                <a:ea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{Beer} </a:t>
            </a:r>
          </a:p>
          <a:p>
            <a:pPr marL="360000" indent="-360000" fontAlgn="base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关联规则的强度</a:t>
            </a:r>
            <a:endParaRPr lang="en-US" altLang="zh-CN" sz="240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817200" lvl="1" indent="-360000" fontAlgn="base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支持度 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Support (s)</a:t>
            </a:r>
          </a:p>
          <a:p>
            <a:pPr marL="1143000" lvl="2" indent="-228600" fontAlgn="base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  <a:buFont typeface="Arial" panose="020B0604020202020204" pitchFamily="34" charset="0"/>
              <a:buChar char="•"/>
            </a:pPr>
            <a:r>
              <a:rPr lang="zh-CN" altLang="en-US" sz="2000">
                <a:sym typeface="Times New Roman" panose="02020603050405020304" pitchFamily="18" charset="0"/>
              </a:rPr>
              <a:t>确定项集的频繁程度</a:t>
            </a:r>
            <a:endParaRPr lang="en-US" altLang="zh-CN" sz="2000">
              <a:sym typeface="Times New Roman" panose="02020603050405020304" pitchFamily="18" charset="0"/>
            </a:endParaRPr>
          </a:p>
          <a:p>
            <a:pPr marL="817200" lvl="1" indent="-360000" fontAlgn="base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置信度 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Confidence (c)</a:t>
            </a:r>
          </a:p>
          <a:p>
            <a:pPr marL="1143000" lvl="2" indent="-228600" fontAlgn="base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  <a:buFont typeface="Arial" panose="020B0604020202020204" pitchFamily="34" charset="0"/>
              <a:buChar char="•"/>
            </a:pPr>
            <a:r>
              <a:rPr lang="zh-CN" altLang="en-US" sz="2000">
                <a:sym typeface="Times New Roman" panose="02020603050405020304" pitchFamily="18" charset="0"/>
              </a:rPr>
              <a:t>确定</a:t>
            </a:r>
            <a:r>
              <a:rPr lang="en-US" altLang="zh-CN" sz="2000">
                <a:sym typeface="Times New Roman" panose="02020603050405020304" pitchFamily="18" charset="0"/>
              </a:rPr>
              <a:t>Y</a:t>
            </a:r>
            <a:r>
              <a:rPr lang="zh-CN" altLang="en-US" sz="2000">
                <a:sym typeface="Times New Roman" panose="02020603050405020304" pitchFamily="18" charset="0"/>
              </a:rPr>
              <a:t>在包含</a:t>
            </a:r>
            <a:r>
              <a:rPr lang="en-US" altLang="zh-CN" sz="2000">
                <a:sym typeface="Times New Roman" panose="02020603050405020304" pitchFamily="18" charset="0"/>
              </a:rPr>
              <a:t>X</a:t>
            </a:r>
            <a:r>
              <a:rPr lang="zh-CN" altLang="en-US" sz="2000">
                <a:sym typeface="Times New Roman" panose="02020603050405020304" pitchFamily="18" charset="0"/>
              </a:rPr>
              <a:t>的事</a:t>
            </a:r>
          </a:p>
          <a:p>
            <a:pPr marL="1143000" lvl="2" indent="-228600" fontAlgn="base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>
                <a:srgbClr val="FF6700"/>
              </a:buClr>
              <a:buFont typeface="Arial" panose="020B0604020202020204" pitchFamily="34" charset="0"/>
              <a:buChar char="•"/>
            </a:pPr>
            <a:r>
              <a:rPr lang="zh-CN" altLang="en-US" sz="2000">
                <a:sym typeface="Times New Roman" panose="02020603050405020304" pitchFamily="18" charset="0"/>
              </a:rPr>
              <a:t>    务中出现的频繁程度</a:t>
            </a:r>
            <a:endParaRPr lang="en-US" altLang="zh-CN" sz="2000">
              <a:sym typeface="Times New Roman" panose="02020603050405020304" pitchFamily="18" charset="0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8899353C-E296-4C51-A38C-6759CAAF0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215983"/>
              </p:ext>
            </p:extLst>
          </p:nvPr>
        </p:nvGraphicFramePr>
        <p:xfrm>
          <a:off x="5261928" y="800244"/>
          <a:ext cx="3635672" cy="2844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3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130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TID</a:t>
                      </a:r>
                      <a:endParaRPr lang="en-US" sz="1800" i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Items</a:t>
                      </a:r>
                      <a:endParaRPr lang="en-US" sz="1800" i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1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  <a:endParaRPr lang="zh-CN" altLang="en-US" sz="1800" b="0" i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Bread, Milk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250837"/>
                  </a:ext>
                </a:extLst>
              </a:tr>
              <a:tr h="4741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  <a:endParaRPr lang="zh-CN" altLang="en-US" sz="1800" b="0" i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Bread, Diaper, Beer, Eggs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755655"/>
                  </a:ext>
                </a:extLst>
              </a:tr>
              <a:tr h="4741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  <a:endParaRPr lang="zh-CN" altLang="en-US" sz="1800" b="0" i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Milk, Diaper, Beer, Coke 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1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  <a:endParaRPr lang="zh-CN" altLang="en-US" sz="1800" b="0" i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Bread, Milk, Diaper, Beer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1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  <a:endParaRPr lang="zh-CN" altLang="en-US" sz="1800" b="0" i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Bread, Milk, Diaper, Coke 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182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385082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0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10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10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10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10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10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10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10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10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10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10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10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10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10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10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10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10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10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10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10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10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10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10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10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10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10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10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210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0387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56000" y="108000"/>
            <a:ext cx="6781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2.3 Rule </a:t>
            </a:r>
            <a:r>
              <a:rPr lang="en-US" altLang="zh-CN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Generation 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for Apriori</a:t>
            </a:r>
            <a:r>
              <a:rPr lang="en-US" altLang="zh-CN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Algorithm</a:t>
            </a:r>
          </a:p>
        </p:txBody>
      </p:sp>
      <p:graphicFrame>
        <p:nvGraphicFramePr>
          <p:cNvPr id="4505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644860"/>
              </p:ext>
            </p:extLst>
          </p:nvPr>
        </p:nvGraphicFramePr>
        <p:xfrm>
          <a:off x="720000" y="1188000"/>
          <a:ext cx="8153654" cy="4500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58" name="Visio" r:id="rId3" imgW="8674100" imgH="4787900" progId="Visio.Drawing.6">
                  <p:embed/>
                </p:oleObj>
              </mc:Choice>
              <mc:Fallback>
                <p:oleObj name="Visio" r:id="rId3" imgW="8674100" imgH="47879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000" y="1188000"/>
                        <a:ext cx="8153654" cy="45006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1331640" y="816343"/>
            <a:ext cx="21659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楷体_GB2312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charset="2"/>
              <a:buChar char="¨"/>
              <a:defRPr sz="2800">
                <a:solidFill>
                  <a:schemeClr val="tx1"/>
                </a:solidFill>
                <a:latin typeface="Arial" charset="0"/>
                <a:ea typeface="楷体_GB2312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楷体_GB2312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¨"/>
              <a:defRPr sz="2000">
                <a:solidFill>
                  <a:schemeClr val="tx1"/>
                </a:solidFill>
                <a:latin typeface="Arial" charset="0"/>
                <a:ea typeface="楷体_GB2312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楷体_GB231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楷体_GB231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楷体_GB231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楷体_GB231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楷体_GB2312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0" lang="en-US" altLang="zh-CN" sz="24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charset="0"/>
                <a:sym typeface="Times New Roman" panose="02020603050405020304" pitchFamily="18" charset="0"/>
              </a:rPr>
              <a:t>Lattice of rules</a:t>
            </a:r>
          </a:p>
        </p:txBody>
      </p:sp>
      <p:grpSp>
        <p:nvGrpSpPr>
          <p:cNvPr id="45060" name="Group 5"/>
          <p:cNvGrpSpPr>
            <a:grpSpLocks/>
          </p:cNvGrpSpPr>
          <p:nvPr/>
        </p:nvGrpSpPr>
        <p:grpSpPr bwMode="auto">
          <a:xfrm>
            <a:off x="588962" y="1188424"/>
            <a:ext cx="8285163" cy="5086350"/>
            <a:chOff x="323" y="906"/>
            <a:chExt cx="5219" cy="3204"/>
          </a:xfrm>
        </p:grpSpPr>
        <p:graphicFrame>
          <p:nvGraphicFramePr>
            <p:cNvPr id="45063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53314185"/>
                </p:ext>
              </p:extLst>
            </p:nvPr>
          </p:nvGraphicFramePr>
          <p:xfrm>
            <a:off x="406" y="906"/>
            <a:ext cx="5136" cy="28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859" name="Visio" r:id="rId5" imgW="8674100" imgH="4787900" progId="Visio.Drawing.6">
                    <p:embed/>
                  </p:oleObj>
                </mc:Choice>
                <mc:Fallback>
                  <p:oleObj name="Visio" r:id="rId5" imgW="8674100" imgH="4787900" progId="Visio.Drawing.6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" y="906"/>
                          <a:ext cx="5136" cy="28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064" name="Freeform 7"/>
            <p:cNvSpPr>
              <a:spLocks/>
            </p:cNvSpPr>
            <p:nvPr/>
          </p:nvSpPr>
          <p:spPr bwMode="auto">
            <a:xfrm>
              <a:off x="323" y="1328"/>
              <a:ext cx="3763" cy="2646"/>
            </a:xfrm>
            <a:custGeom>
              <a:avLst/>
              <a:gdLst>
                <a:gd name="T0" fmla="*/ 256 w 3712"/>
                <a:gd name="T1" fmla="*/ 376 h 2808"/>
                <a:gd name="T2" fmla="*/ 736 w 3712"/>
                <a:gd name="T3" fmla="*/ 88 h 2808"/>
                <a:gd name="T4" fmla="*/ 2176 w 3712"/>
                <a:gd name="T5" fmla="*/ 904 h 2808"/>
                <a:gd name="T6" fmla="*/ 2656 w 3712"/>
                <a:gd name="T7" fmla="*/ 1768 h 2808"/>
                <a:gd name="T8" fmla="*/ 3520 w 3712"/>
                <a:gd name="T9" fmla="*/ 2296 h 2808"/>
                <a:gd name="T10" fmla="*/ 3376 w 3712"/>
                <a:gd name="T11" fmla="*/ 2584 h 2808"/>
                <a:gd name="T12" fmla="*/ 1504 w 3712"/>
                <a:gd name="T13" fmla="*/ 2776 h 2808"/>
                <a:gd name="T14" fmla="*/ 352 w 3712"/>
                <a:gd name="T15" fmla="*/ 2392 h 2808"/>
                <a:gd name="T16" fmla="*/ 16 w 3712"/>
                <a:gd name="T17" fmla="*/ 1288 h 2808"/>
                <a:gd name="T18" fmla="*/ 256 w 3712"/>
                <a:gd name="T19" fmla="*/ 376 h 28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connsiteX0" fmla="*/ 652 w 9714"/>
                <a:gd name="connsiteY0" fmla="*/ 943 h 9506"/>
                <a:gd name="connsiteX1" fmla="*/ 2378 w 9714"/>
                <a:gd name="connsiteY1" fmla="*/ 99 h 9506"/>
                <a:gd name="connsiteX2" fmla="*/ 5824 w 9714"/>
                <a:gd name="connsiteY2" fmla="*/ 2823 h 9506"/>
                <a:gd name="connsiteX3" fmla="*/ 7117 w 9714"/>
                <a:gd name="connsiteY3" fmla="*/ 5900 h 9506"/>
                <a:gd name="connsiteX4" fmla="*/ 9445 w 9714"/>
                <a:gd name="connsiteY4" fmla="*/ 7781 h 9506"/>
                <a:gd name="connsiteX5" fmla="*/ 9057 w 9714"/>
                <a:gd name="connsiteY5" fmla="*/ 8806 h 9506"/>
                <a:gd name="connsiteX6" fmla="*/ 4014 w 9714"/>
                <a:gd name="connsiteY6" fmla="*/ 9490 h 9506"/>
                <a:gd name="connsiteX7" fmla="*/ 910 w 9714"/>
                <a:gd name="connsiteY7" fmla="*/ 8123 h 9506"/>
                <a:gd name="connsiteX8" fmla="*/ 5 w 9714"/>
                <a:gd name="connsiteY8" fmla="*/ 4191 h 9506"/>
                <a:gd name="connsiteX9" fmla="*/ 652 w 9714"/>
                <a:gd name="connsiteY9" fmla="*/ 943 h 9506"/>
                <a:gd name="connsiteX0" fmla="*/ 671 w 10000"/>
                <a:gd name="connsiteY0" fmla="*/ 891 h 9899"/>
                <a:gd name="connsiteX1" fmla="*/ 2448 w 10000"/>
                <a:gd name="connsiteY1" fmla="*/ 3 h 9899"/>
                <a:gd name="connsiteX2" fmla="*/ 5995 w 10000"/>
                <a:gd name="connsiteY2" fmla="*/ 2869 h 9899"/>
                <a:gd name="connsiteX3" fmla="*/ 7327 w 10000"/>
                <a:gd name="connsiteY3" fmla="*/ 6106 h 9899"/>
                <a:gd name="connsiteX4" fmla="*/ 9723 w 10000"/>
                <a:gd name="connsiteY4" fmla="*/ 8084 h 9899"/>
                <a:gd name="connsiteX5" fmla="*/ 9324 w 10000"/>
                <a:gd name="connsiteY5" fmla="*/ 9163 h 9899"/>
                <a:gd name="connsiteX6" fmla="*/ 4132 w 10000"/>
                <a:gd name="connsiteY6" fmla="*/ 9882 h 9899"/>
                <a:gd name="connsiteX7" fmla="*/ 937 w 10000"/>
                <a:gd name="connsiteY7" fmla="*/ 8444 h 9899"/>
                <a:gd name="connsiteX8" fmla="*/ 5 w 10000"/>
                <a:gd name="connsiteY8" fmla="*/ 4308 h 9899"/>
                <a:gd name="connsiteX9" fmla="*/ 671 w 10000"/>
                <a:gd name="connsiteY9" fmla="*/ 891 h 9899"/>
                <a:gd name="connsiteX0" fmla="*/ 671 w 10000"/>
                <a:gd name="connsiteY0" fmla="*/ 900 h 10000"/>
                <a:gd name="connsiteX1" fmla="*/ 2448 w 10000"/>
                <a:gd name="connsiteY1" fmla="*/ 3 h 10000"/>
                <a:gd name="connsiteX2" fmla="*/ 5995 w 10000"/>
                <a:gd name="connsiteY2" fmla="*/ 2898 h 10000"/>
                <a:gd name="connsiteX3" fmla="*/ 7327 w 10000"/>
                <a:gd name="connsiteY3" fmla="*/ 6168 h 10000"/>
                <a:gd name="connsiteX4" fmla="*/ 9723 w 10000"/>
                <a:gd name="connsiteY4" fmla="*/ 8166 h 10000"/>
                <a:gd name="connsiteX5" fmla="*/ 9324 w 10000"/>
                <a:gd name="connsiteY5" fmla="*/ 9256 h 10000"/>
                <a:gd name="connsiteX6" fmla="*/ 4132 w 10000"/>
                <a:gd name="connsiteY6" fmla="*/ 9983 h 10000"/>
                <a:gd name="connsiteX7" fmla="*/ 937 w 10000"/>
                <a:gd name="connsiteY7" fmla="*/ 8530 h 10000"/>
                <a:gd name="connsiteX8" fmla="*/ 5 w 10000"/>
                <a:gd name="connsiteY8" fmla="*/ 4352 h 10000"/>
                <a:gd name="connsiteX9" fmla="*/ 671 w 10000"/>
                <a:gd name="connsiteY9" fmla="*/ 900 h 10000"/>
                <a:gd name="connsiteX0" fmla="*/ 0 w 9995"/>
                <a:gd name="connsiteY0" fmla="*/ 4368 h 10016"/>
                <a:gd name="connsiteX1" fmla="*/ 2443 w 9995"/>
                <a:gd name="connsiteY1" fmla="*/ 19 h 10016"/>
                <a:gd name="connsiteX2" fmla="*/ 5990 w 9995"/>
                <a:gd name="connsiteY2" fmla="*/ 2914 h 10016"/>
                <a:gd name="connsiteX3" fmla="*/ 7322 w 9995"/>
                <a:gd name="connsiteY3" fmla="*/ 6184 h 10016"/>
                <a:gd name="connsiteX4" fmla="*/ 9718 w 9995"/>
                <a:gd name="connsiteY4" fmla="*/ 8182 h 10016"/>
                <a:gd name="connsiteX5" fmla="*/ 9319 w 9995"/>
                <a:gd name="connsiteY5" fmla="*/ 9272 h 10016"/>
                <a:gd name="connsiteX6" fmla="*/ 4127 w 9995"/>
                <a:gd name="connsiteY6" fmla="*/ 9999 h 10016"/>
                <a:gd name="connsiteX7" fmla="*/ 932 w 9995"/>
                <a:gd name="connsiteY7" fmla="*/ 8546 h 10016"/>
                <a:gd name="connsiteX8" fmla="*/ 0 w 9995"/>
                <a:gd name="connsiteY8" fmla="*/ 4368 h 10016"/>
                <a:gd name="connsiteX0" fmla="*/ 0 w 10000"/>
                <a:gd name="connsiteY0" fmla="*/ 4361 h 10000"/>
                <a:gd name="connsiteX1" fmla="*/ 2444 w 10000"/>
                <a:gd name="connsiteY1" fmla="*/ 19 h 10000"/>
                <a:gd name="connsiteX2" fmla="*/ 5993 w 10000"/>
                <a:gd name="connsiteY2" fmla="*/ 2909 h 10000"/>
                <a:gd name="connsiteX3" fmla="*/ 7326 w 10000"/>
                <a:gd name="connsiteY3" fmla="*/ 6174 h 10000"/>
                <a:gd name="connsiteX4" fmla="*/ 9723 w 10000"/>
                <a:gd name="connsiteY4" fmla="*/ 8169 h 10000"/>
                <a:gd name="connsiteX5" fmla="*/ 9324 w 10000"/>
                <a:gd name="connsiteY5" fmla="*/ 9257 h 10000"/>
                <a:gd name="connsiteX6" fmla="*/ 4129 w 10000"/>
                <a:gd name="connsiteY6" fmla="*/ 9983 h 10000"/>
                <a:gd name="connsiteX7" fmla="*/ 932 w 10000"/>
                <a:gd name="connsiteY7" fmla="*/ 8532 h 10000"/>
                <a:gd name="connsiteX8" fmla="*/ 0 w 10000"/>
                <a:gd name="connsiteY8" fmla="*/ 4361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00" h="10000">
                  <a:moveTo>
                    <a:pt x="0" y="4361"/>
                  </a:moveTo>
                  <a:cubicBezTo>
                    <a:pt x="252" y="2942"/>
                    <a:pt x="1446" y="261"/>
                    <a:pt x="2444" y="19"/>
                  </a:cubicBezTo>
                  <a:cubicBezTo>
                    <a:pt x="3443" y="-223"/>
                    <a:pt x="5180" y="1883"/>
                    <a:pt x="5993" y="2909"/>
                  </a:cubicBezTo>
                  <a:cubicBezTo>
                    <a:pt x="6807" y="3936"/>
                    <a:pt x="7169" y="4967"/>
                    <a:pt x="7326" y="6174"/>
                  </a:cubicBezTo>
                  <a:cubicBezTo>
                    <a:pt x="7483" y="7381"/>
                    <a:pt x="9390" y="7655"/>
                    <a:pt x="9723" y="8169"/>
                  </a:cubicBezTo>
                  <a:cubicBezTo>
                    <a:pt x="10056" y="8684"/>
                    <a:pt x="10255" y="8955"/>
                    <a:pt x="9324" y="9257"/>
                  </a:cubicBezTo>
                  <a:cubicBezTo>
                    <a:pt x="8391" y="9560"/>
                    <a:pt x="5527" y="10104"/>
                    <a:pt x="4129" y="9983"/>
                  </a:cubicBezTo>
                  <a:cubicBezTo>
                    <a:pt x="2730" y="9862"/>
                    <a:pt x="1620" y="9470"/>
                    <a:pt x="932" y="8532"/>
                  </a:cubicBezTo>
                  <a:cubicBezTo>
                    <a:pt x="244" y="7595"/>
                    <a:pt x="44" y="5630"/>
                    <a:pt x="0" y="4361"/>
                  </a:cubicBezTo>
                  <a:close/>
                </a:path>
              </a:pathLst>
            </a:custGeom>
            <a:noFill/>
            <a:ln w="38100" cap="flat" cmpd="sng">
              <a:solidFill>
                <a:srgbClr val="FF67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35850" name="Text Box 8"/>
            <p:cNvSpPr txBox="1">
              <a:spLocks noChangeArrowheads="1"/>
            </p:cNvSpPr>
            <p:nvPr/>
          </p:nvSpPr>
          <p:spPr bwMode="auto">
            <a:xfrm>
              <a:off x="339" y="3877"/>
              <a:ext cx="103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charset="2"/>
                <a:buChar char="¨"/>
                <a:defRPr sz="28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¨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楷体_GB2312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1800" b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charset="0"/>
                  <a:sym typeface="Times New Roman" panose="02020603050405020304" pitchFamily="18" charset="0"/>
                </a:rPr>
                <a:t>Pruned Rules</a:t>
              </a:r>
            </a:p>
          </p:txBody>
        </p:sp>
      </p:grpSp>
      <p:sp>
        <p:nvSpPr>
          <p:cNvPr id="35846" name="Line 9"/>
          <p:cNvSpPr>
            <a:spLocks noChangeShapeType="1"/>
          </p:cNvSpPr>
          <p:nvPr/>
        </p:nvSpPr>
        <p:spPr bwMode="auto">
          <a:xfrm>
            <a:off x="1331640" y="1791328"/>
            <a:ext cx="538434" cy="47232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5847" name="Text Box 10"/>
          <p:cNvSpPr txBox="1">
            <a:spLocks noChangeArrowheads="1"/>
          </p:cNvSpPr>
          <p:nvPr/>
        </p:nvSpPr>
        <p:spPr bwMode="auto">
          <a:xfrm>
            <a:off x="184136" y="1421996"/>
            <a:ext cx="25019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楷体_GB2312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charset="2"/>
              <a:buChar char="¨"/>
              <a:defRPr sz="2800">
                <a:solidFill>
                  <a:schemeClr val="tx1"/>
                </a:solidFill>
                <a:latin typeface="Arial" charset="0"/>
                <a:ea typeface="楷体_GB2312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楷体_GB2312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¨"/>
              <a:defRPr sz="2000">
                <a:solidFill>
                  <a:schemeClr val="tx1"/>
                </a:solidFill>
                <a:latin typeface="Arial" charset="0"/>
                <a:ea typeface="楷体_GB2312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楷体_GB231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楷体_GB231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楷体_GB231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楷体_GB231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楷体_GB2312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en-US" altLang="zh-CN" sz="1800">
                <a:latin typeface="Times New Roman" panose="02020603050405020304" pitchFamily="18" charset="0"/>
                <a:ea typeface="微软雅黑" panose="020B0503020204020204" pitchFamily="34" charset="-122"/>
                <a:cs typeface="Times New Roman" charset="0"/>
                <a:sym typeface="Times New Roman" panose="02020603050405020304" pitchFamily="18" charset="0"/>
              </a:rPr>
              <a:t>Low Confidence Rule</a:t>
            </a:r>
          </a:p>
        </p:txBody>
      </p:sp>
    </p:spTree>
    <p:extLst>
      <p:ext uri="{BB962C8B-B14F-4D97-AF65-F5344CB8AC3E}">
        <p14:creationId xmlns:p14="http://schemas.microsoft.com/office/powerpoint/2010/main" val="1790508956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5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8578850" y="6411913"/>
            <a:ext cx="565150" cy="365125"/>
          </a:xfrm>
          <a:prstGeom prst="rect">
            <a:avLst/>
          </a:prstGeom>
        </p:spPr>
        <p:txBody>
          <a:bodyPr/>
          <a:lstStyle/>
          <a:p>
            <a:fld id="{D9A2D461-AF4D-47C7-9839-6831AAAE9194}" type="slidenum">
              <a:rPr lang="zh-CN" altLang="en-US" smtClean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61</a:t>
            </a:fld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149741"/>
      </p:ext>
    </p:extLst>
  </p:cSld>
  <p:clrMapOvr>
    <a:masterClrMapping/>
  </p:clrMapOvr>
  <p:transition spd="med">
    <p:split orient="vert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gray">
          <a:xfrm>
            <a:off x="252000" y="756000"/>
            <a:ext cx="8640000" cy="5797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360000" indent="-3600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  <a:defRPr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  <a:lvl2pPr marL="817200" lvl="1" indent="-3600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  <a:defRPr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>
                <a:sym typeface="Times New Roman" panose="02020603050405020304" pitchFamily="18" charset="0"/>
              </a:rPr>
              <a:t>play basketball  </a:t>
            </a: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</a:t>
            </a:r>
            <a:r>
              <a:rPr lang="en-US" altLang="zh-CN">
                <a:sym typeface="Times New Roman" panose="02020603050405020304" pitchFamily="18" charset="0"/>
              </a:rPr>
              <a:t> eat cereal [</a:t>
            </a:r>
            <a:r>
              <a:rPr lang="zh-CN" altLang="en-US">
                <a:sym typeface="Times New Roman" panose="02020603050405020304" pitchFamily="18" charset="0"/>
              </a:rPr>
              <a:t>支持度</a:t>
            </a:r>
            <a:r>
              <a:rPr lang="en-US" altLang="zh-CN">
                <a:sym typeface="Times New Roman" panose="02020603050405020304" pitchFamily="18" charset="0"/>
              </a:rPr>
              <a:t>=  , </a:t>
            </a:r>
            <a:r>
              <a:rPr lang="zh-CN" altLang="en-US">
                <a:sym typeface="Times New Roman" panose="02020603050405020304" pitchFamily="18" charset="0"/>
              </a:rPr>
              <a:t>置信度</a:t>
            </a:r>
            <a:r>
              <a:rPr lang="en-US" altLang="zh-CN">
                <a:sym typeface="Times New Roman" panose="02020603050405020304" pitchFamily="18" charset="0"/>
              </a:rPr>
              <a:t>=  ]</a:t>
            </a:r>
            <a:endParaRPr lang="en-US" altLang="zh-CN" b="1">
              <a:solidFill>
                <a:srgbClr val="FF6700"/>
              </a:solidFill>
              <a:sym typeface="Times New Roman" panose="02020603050405020304" pitchFamily="18" charset="0"/>
            </a:endParaRPr>
          </a:p>
        </p:txBody>
      </p:sp>
      <p:graphicFrame>
        <p:nvGraphicFramePr>
          <p:cNvPr id="7" name="Group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104299"/>
              </p:ext>
            </p:extLst>
          </p:nvPr>
        </p:nvGraphicFramePr>
        <p:xfrm>
          <a:off x="4652234" y="3893079"/>
          <a:ext cx="4129223" cy="2724912"/>
        </p:xfrm>
        <a:graphic>
          <a:graphicData uri="http://schemas.openxmlformats.org/drawingml/2006/table">
            <a:tbl>
              <a:tblPr/>
              <a:tblGrid>
                <a:gridCol w="9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52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Basketball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Not basketball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Sum (row)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494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Cereal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1750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3750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494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Not cereal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1250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494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Sum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(col.)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3000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5000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Rectangle 2">
            <a:extLst>
              <a:ext uri="{FF2B5EF4-FFF2-40B4-BE49-F238E27FC236}">
                <a16:creationId xmlns:a16="http://schemas.microsoft.com/office/drawing/2014/main" id="{4DCC1FE2-7884-4286-9F64-91013E83FB51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67818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3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关联分析的评估（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Pattern Evaluation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）</a:t>
            </a:r>
            <a:endParaRPr lang="zh-CN" altLang="en-US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691388"/>
      </p:ext>
    </p:extLst>
  </p:cSld>
  <p:clrMapOvr>
    <a:masterClrMapping/>
  </p:clrMapOvr>
  <p:transition spd="med">
    <p:split orient="vert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36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292292" y="4910010"/>
          <a:ext cx="4180332" cy="614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0" name="Equation" r:id="rId3" imgW="2679700" imgH="393700" progId="Equation.3">
                  <p:embed/>
                </p:oleObj>
              </mc:Choice>
              <mc:Fallback>
                <p:oleObj name="Equation" r:id="rId3" imgW="2679700" imgH="393700" progId="Equation.3">
                  <p:embed/>
                  <p:pic>
                    <p:nvPicPr>
                      <p:cNvPr id="6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92" y="4910010"/>
                        <a:ext cx="4180332" cy="6141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39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232856" y="5661248"/>
          <a:ext cx="4299204" cy="614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1" name="Equation" r:id="rId5" imgW="2755900" imgH="393700" progId="Equation.3">
                  <p:embed/>
                </p:oleObj>
              </mc:Choice>
              <mc:Fallback>
                <p:oleObj name="Equation" r:id="rId5" imgW="2755900" imgH="393700" progId="Equation.3">
                  <p:embed/>
                  <p:pic>
                    <p:nvPicPr>
                      <p:cNvPr id="9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856" y="5661248"/>
                        <a:ext cx="4299204" cy="6141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3"/>
          <p:cNvSpPr txBox="1">
            <a:spLocks noChangeArrowheads="1"/>
          </p:cNvSpPr>
          <p:nvPr/>
        </p:nvSpPr>
        <p:spPr bwMode="gray">
          <a:xfrm>
            <a:off x="252000" y="756000"/>
            <a:ext cx="8640000" cy="298152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360000" indent="-3600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  <a:defRPr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  <a:lvl2pPr marL="817200" lvl="1" indent="-3600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anose="05000000000000000000" pitchFamily="2" charset="2"/>
              <a:buChar char="l"/>
              <a:defRPr sz="22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>
                <a:sym typeface="Times New Roman" panose="02020603050405020304" pitchFamily="18" charset="0"/>
              </a:rPr>
              <a:t>play basketball  </a:t>
            </a: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</a:t>
            </a:r>
            <a:r>
              <a:rPr lang="en-US" altLang="zh-CN">
                <a:sym typeface="Times New Roman" panose="02020603050405020304" pitchFamily="18" charset="0"/>
              </a:rPr>
              <a:t> eat cereal [40%, 66.7%]  is misleading</a:t>
            </a:r>
          </a:p>
          <a:p>
            <a:pPr lvl="1"/>
            <a:r>
              <a:rPr lang="en-US" altLang="zh-CN">
                <a:sym typeface="Times New Roman" panose="02020603050405020304" pitchFamily="18" charset="0"/>
              </a:rPr>
              <a:t>The overall % of students eating cereal is 75% &gt; 66.7%.</a:t>
            </a:r>
          </a:p>
          <a:p>
            <a:r>
              <a:rPr lang="en-US" altLang="zh-CN">
                <a:sym typeface="Times New Roman" panose="02020603050405020304" pitchFamily="18" charset="0"/>
              </a:rPr>
              <a:t>play basketball  </a:t>
            </a: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</a:t>
            </a:r>
            <a:r>
              <a:rPr lang="en-US" altLang="zh-CN">
                <a:sym typeface="Times New Roman" panose="02020603050405020304" pitchFamily="18" charset="0"/>
              </a:rPr>
              <a:t> not eat cereal [20%, 33.3%] is more accurate, although with lower support and confidence</a:t>
            </a:r>
          </a:p>
          <a:p>
            <a:r>
              <a:rPr lang="en-US" altLang="zh-CN">
                <a:sym typeface="Times New Roman" panose="02020603050405020304" pitchFamily="18" charset="0"/>
              </a:rPr>
              <a:t>Measure of dependent/correlated events</a:t>
            </a:r>
            <a:r>
              <a:rPr lang="zh-CN" altLang="en-US">
                <a:sym typeface="Times New Roman" panose="02020603050405020304" pitchFamily="18" charset="0"/>
              </a:rPr>
              <a:t>：</a:t>
            </a:r>
            <a:r>
              <a:rPr lang="en-US" altLang="zh-CN">
                <a:sym typeface="Times New Roman" panose="02020603050405020304" pitchFamily="18" charset="0"/>
              </a:rPr>
              <a:t> </a:t>
            </a:r>
            <a:r>
              <a:rPr lang="en-US" altLang="zh-CN" b="1">
                <a:solidFill>
                  <a:srgbClr val="FF6700"/>
                </a:solidFill>
                <a:sym typeface="Times New Roman" panose="02020603050405020304" pitchFamily="18" charset="0"/>
              </a:rPr>
              <a:t>lift</a:t>
            </a:r>
          </a:p>
        </p:txBody>
      </p:sp>
      <p:graphicFrame>
        <p:nvGraphicFramePr>
          <p:cNvPr id="7" name="Group 50"/>
          <p:cNvGraphicFramePr>
            <a:graphicFrameLocks noGrp="1"/>
          </p:cNvGraphicFramePr>
          <p:nvPr/>
        </p:nvGraphicFramePr>
        <p:xfrm>
          <a:off x="4652234" y="3893079"/>
          <a:ext cx="4129223" cy="2724912"/>
        </p:xfrm>
        <a:graphic>
          <a:graphicData uri="http://schemas.openxmlformats.org/drawingml/2006/table">
            <a:tbl>
              <a:tblPr/>
              <a:tblGrid>
                <a:gridCol w="9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52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Basketball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Not basketball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Sum (row)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494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Cereal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1750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3750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494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Not cereal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1250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494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Sum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(col.)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3000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5000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Object 31"/>
          <p:cNvGraphicFramePr>
            <a:graphicFrameLocks noChangeAspect="1"/>
          </p:cNvGraphicFramePr>
          <p:nvPr/>
        </p:nvGraphicFramePr>
        <p:xfrm>
          <a:off x="1430911" y="3997609"/>
          <a:ext cx="1903095" cy="775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2" name="Equation" r:id="rId7" imgW="1028700" imgH="419100" progId="Equation.3">
                  <p:embed/>
                </p:oleObj>
              </mc:Choice>
              <mc:Fallback>
                <p:oleObj name="Equation" r:id="rId7" imgW="1028700" imgH="419100" progId="Equation.3">
                  <p:embed/>
                  <p:pic>
                    <p:nvPicPr>
                      <p:cNvPr id="8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0911" y="3997609"/>
                        <a:ext cx="1903095" cy="7753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">
            <a:extLst>
              <a:ext uri="{FF2B5EF4-FFF2-40B4-BE49-F238E27FC236}">
                <a16:creationId xmlns:a16="http://schemas.microsoft.com/office/drawing/2014/main" id="{4DCC1FE2-7884-4286-9F64-91013E83FB51}"/>
              </a:ext>
            </a:extLst>
          </p:cNvPr>
          <p:cNvSpPr txBox="1">
            <a:spLocks noChangeArrowheads="1"/>
          </p:cNvSpPr>
          <p:nvPr/>
        </p:nvSpPr>
        <p:spPr>
          <a:xfrm>
            <a:off x="756000" y="108000"/>
            <a:ext cx="67818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3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关联分析的评估（</a:t>
            </a: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Pattern Evaluation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）</a:t>
            </a:r>
            <a:endParaRPr lang="zh-CN" altLang="en-US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058766"/>
      </p:ext>
    </p:extLst>
  </p:cSld>
  <p:clrMapOvr>
    <a:masterClrMapping/>
  </p:clrMapOvr>
  <p:transition spd="med">
    <p:split orient="vert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8251530"/>
      </p:ext>
    </p:extLst>
  </p:cSld>
  <p:clrMapOvr>
    <a:masterClrMapping/>
  </p:clrMapOvr>
  <p:transition spd="med">
    <p:split orient="vert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00" y="485283"/>
            <a:ext cx="8640000" cy="5887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8223307"/>
      </p:ext>
    </p:extLst>
  </p:cSld>
  <p:clrMapOvr>
    <a:masterClrMapping/>
  </p:clrMapOvr>
  <p:transition spd="med">
    <p:split orient="vert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00" y="681223"/>
            <a:ext cx="8640000" cy="5495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5293498"/>
      </p:ext>
    </p:extLst>
  </p:cSld>
  <p:clrMapOvr>
    <a:masterClrMapping/>
  </p:clrMapOvr>
  <p:transition spd="med">
    <p:split orient="vert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8578850" y="6411913"/>
            <a:ext cx="565150" cy="365125"/>
          </a:xfrm>
          <a:prstGeom prst="rect">
            <a:avLst/>
          </a:prstGeom>
        </p:spPr>
        <p:txBody>
          <a:bodyPr/>
          <a:lstStyle/>
          <a:p>
            <a:fld id="{D9A2D461-AF4D-47C7-9839-6831AAAE9194}" type="slidenum">
              <a:rPr lang="zh-CN" altLang="en-US" smtClean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67</a:t>
            </a:fld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00" y="596799"/>
            <a:ext cx="8640000" cy="5664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7624700"/>
      </p:ext>
    </p:extLst>
  </p:cSld>
  <p:clrMapOvr>
    <a:masterClrMapping/>
  </p:clrMapOvr>
  <p:transition spd="med">
    <p:split orient="vert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00" y="485283"/>
            <a:ext cx="8640000" cy="5887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9747728"/>
      </p:ext>
    </p:extLst>
  </p:cSld>
  <p:clrMapOvr>
    <a:masterClrMapping/>
  </p:clrMapOvr>
  <p:transition spd="med">
    <p:split orient="vert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00" y="1719482"/>
            <a:ext cx="8640000" cy="3419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9926815"/>
      </p:ext>
    </p:extLst>
  </p:cSld>
  <p:clrMapOvr>
    <a:masterClrMapping/>
  </p:clrMapOvr>
  <p:transition spd="med">
    <p:split orient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9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56000" y="108000"/>
            <a:ext cx="6781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1.4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关联</a:t>
            </a:r>
            <a:r>
              <a:rPr lang="zh-CN" altLang="en-US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规则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挖掘问题</a:t>
            </a:r>
            <a:endParaRPr lang="en-US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2369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2000" y="836712"/>
            <a:ext cx="8640000" cy="2319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关联规则</a:t>
            </a:r>
            <a:r>
              <a:rPr lang="zh-CN" altLang="en-US" sz="2400" b="1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挖掘问题：</a:t>
            </a:r>
            <a:endParaRPr lang="en-US" altLang="zh-CN" sz="2400" b="1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0" indent="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None/>
            </a:pP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      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给定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事务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的集合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T,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关联规则发现是指找出</a:t>
            </a:r>
            <a:r>
              <a:rPr lang="zh-CN" altLang="en-US" sz="24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支持度</a:t>
            </a:r>
            <a:r>
              <a:rPr lang="zh-CN" altLang="en-US" sz="24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大于等于</a:t>
            </a:r>
            <a:r>
              <a:rPr lang="en-US" altLang="zh-CN" sz="24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</a:t>
            </a:r>
            <a:r>
              <a:rPr lang="en-US" altLang="zh-CN" sz="2400" b="1" dirty="0" err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minsup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并且</a:t>
            </a:r>
            <a:r>
              <a:rPr lang="zh-CN" altLang="en-US" sz="24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置信度</a:t>
            </a:r>
            <a:r>
              <a:rPr lang="zh-CN" altLang="en-US" sz="24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大于等于</a:t>
            </a:r>
            <a:r>
              <a:rPr lang="en-US" altLang="zh-CN" sz="2400" b="1" dirty="0" err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minconf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的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所有规则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, </a:t>
            </a:r>
            <a:r>
              <a:rPr lang="en-US" altLang="zh-CN" sz="2400" err="1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minsup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和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minconf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是对应的支持度和置信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度阈值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796379"/>
      </p:ext>
    </p:extLst>
  </p:cSld>
  <p:clrMapOvr>
    <a:masterClrMapping/>
  </p:clrMapOvr>
  <p:transition spd="med">
    <p:split orient="vert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00" y="787375"/>
            <a:ext cx="8640000" cy="528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0271879"/>
      </p:ext>
    </p:extLst>
  </p:cSld>
  <p:clrMapOvr>
    <a:masterClrMapping/>
  </p:clrMapOvr>
  <p:transition spd="med">
    <p:split orient="vert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00" y="909000"/>
            <a:ext cx="8640000" cy="50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710494"/>
      </p:ext>
    </p:extLst>
  </p:cSld>
  <p:clrMapOvr>
    <a:masterClrMapping/>
  </p:clrMapOvr>
  <p:transition spd="med">
    <p:split orient="vert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00" y="933773"/>
            <a:ext cx="8640000" cy="4990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8092823"/>
      </p:ext>
    </p:extLst>
  </p:cSld>
  <p:clrMapOvr>
    <a:masterClrMapping/>
  </p:clrMapOvr>
  <p:transition spd="med">
    <p:split orient="vert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00" y="1500092"/>
            <a:ext cx="8640000" cy="3857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8461323"/>
      </p:ext>
    </p:extLst>
  </p:cSld>
  <p:clrMapOvr>
    <a:masterClrMapping/>
  </p:clrMapOvr>
  <p:transition spd="med">
    <p:split orient="vert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00" y="933773"/>
            <a:ext cx="8640000" cy="4990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3923330"/>
      </p:ext>
    </p:extLst>
  </p:cSld>
  <p:clrMapOvr>
    <a:masterClrMapping/>
  </p:clrMapOvr>
  <p:transition spd="med">
    <p:split orient="vert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C626DEB-DA82-408F-B598-EFE3CB154279}"/>
              </a:ext>
            </a:extLst>
          </p:cNvPr>
          <p:cNvGrpSpPr/>
          <p:nvPr/>
        </p:nvGrpSpPr>
        <p:grpSpPr>
          <a:xfrm>
            <a:off x="252000" y="449902"/>
            <a:ext cx="8640000" cy="5958196"/>
            <a:chOff x="683568" y="1052724"/>
            <a:chExt cx="8640000" cy="5958196"/>
          </a:xfrm>
        </p:grpSpPr>
        <p:pic>
          <p:nvPicPr>
            <p:cNvPr id="8806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1"/>
            <a:stretch/>
          </p:blipFill>
          <p:spPr bwMode="auto">
            <a:xfrm>
              <a:off x="683568" y="1052724"/>
              <a:ext cx="8640000" cy="5055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4" t="3815"/>
            <a:stretch/>
          </p:blipFill>
          <p:spPr bwMode="auto">
            <a:xfrm>
              <a:off x="683568" y="3068960"/>
              <a:ext cx="8640000" cy="39419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43132973"/>
      </p:ext>
    </p:extLst>
  </p:cSld>
  <p:clrMapOvr>
    <a:masterClrMapping/>
  </p:clrMapOvr>
  <p:transition spd="med">
    <p:split orient="vert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00" y="759000"/>
            <a:ext cx="8640000" cy="5340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5801708"/>
      </p:ext>
    </p:extLst>
  </p:cSld>
  <p:clrMapOvr>
    <a:masterClrMapping/>
  </p:clrMapOvr>
  <p:transition spd="med">
    <p:split orient="vert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00" y="1500092"/>
            <a:ext cx="8640000" cy="3857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0024158"/>
      </p:ext>
    </p:extLst>
  </p:cSld>
  <p:clrMapOvr>
    <a:masterClrMapping/>
  </p:clrMapOvr>
  <p:transition spd="med">
    <p:split orient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>
            <p:custDataLst>
              <p:tags r:id="rId2"/>
            </p:custDataLst>
          </p:nvPr>
        </p:nvSpPr>
        <p:spPr>
          <a:xfrm>
            <a:off x="5198876" y="4221088"/>
            <a:ext cx="4650904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[</a:t>
            </a:r>
            <a:r>
              <a:rPr lang="zh-CN" altLang="en-US" sz="26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填空</a:t>
            </a:r>
            <a:r>
              <a:rPr lang="en-US" altLang="zh-CN" sz="26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1] </a:t>
            </a:r>
            <a:r>
              <a:rPr lang="zh-CN" altLang="en-US" sz="26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</a:t>
            </a:r>
            <a:endParaRPr lang="en-US" altLang="zh-CN" sz="2600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r>
              <a:rPr lang="en-US" altLang="zh-CN" sz="26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                  [</a:t>
            </a:r>
            <a:r>
              <a:rPr lang="zh-CN" altLang="en-US" sz="26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填空</a:t>
            </a:r>
            <a:r>
              <a:rPr lang="en-US" altLang="zh-CN" sz="26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2] </a:t>
            </a:r>
            <a:endParaRPr lang="zh-CN" altLang="en-US" sz="2600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>
            <p:custDataLst>
              <p:tags r:id="rId3"/>
            </p:custDataLst>
          </p:nvPr>
        </p:nvSpPr>
        <p:spPr bwMode="auto">
          <a:xfrm>
            <a:off x="6172200" y="5949697"/>
            <a:ext cx="1543050" cy="411480"/>
          </a:xfrm>
          <a:prstGeom prst="roundRect">
            <a:avLst/>
          </a:prstGeom>
          <a:gradFill flip="none" rotWithShape="1">
            <a:gsLst>
              <a:gs pos="0">
                <a:srgbClr val="13548C">
                  <a:shade val="30000"/>
                  <a:satMod val="115000"/>
                </a:srgbClr>
              </a:gs>
              <a:gs pos="50000">
                <a:srgbClr val="13548C">
                  <a:shade val="67500"/>
                  <a:satMod val="115000"/>
                </a:srgbClr>
              </a:gs>
              <a:gs pos="100000">
                <a:srgbClr val="13548C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作答</a:t>
            </a:r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 bwMode="auto">
          <a:xfrm>
            <a:off x="0" y="6517040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200" b="0" i="0" u="none" strike="noStrike" cap="none" normalizeH="0" baseline="0">
                <a:ln>
                  <a:noFill/>
                </a:ln>
                <a:solidFill>
                  <a:srgbClr val="F84F4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正常使用填空题需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84F4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3.0</a:t>
            </a:r>
            <a:r>
              <a:rPr kumimoji="0" lang="zh-CN" altLang="en-US" sz="1200" b="0" i="0" u="none" strike="noStrike" cap="none" normalizeH="0" baseline="0">
                <a:ln>
                  <a:noFill/>
                </a:ln>
                <a:solidFill>
                  <a:srgbClr val="F84F4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以上版本雨课堂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gray">
          <a:xfrm>
            <a:off x="468313" y="4293518"/>
            <a:ext cx="7056015" cy="166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Font typeface="Wingdings" pitchFamily="2" charset="2"/>
              <a:buChar char=""/>
              <a:defRPr lang="zh-CN" altLang="en-US" sz="3000" b="0" spc="0" baseline="0" dirty="0" smtClean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1pPr>
            <a:lvl2pPr marL="742950" indent="-2857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Font typeface="Wingdings" pitchFamily="2" charset="2"/>
              <a:buChar char="§"/>
              <a:defRPr lang="zh-CN" altLang="en-US" sz="2600" b="0" spc="0" baseline="0" dirty="0" smtClean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marL="11430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+mj-lt"/>
              <a:buChar char="•"/>
              <a:defRPr lang="zh-CN" altLang="en-US" sz="2400" b="0" cap="none" spc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–"/>
              <a:defRPr lang="zh-CN" altLang="en-US" sz="2200" b="0" spc="0" baseline="0" dirty="0" smtClean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lang="zh-CN" altLang="en-US" sz="2000" b="0" cap="none" spc="0" baseline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1">
              <a:buFont typeface="Wingdings" pitchFamily="2" charset="2"/>
              <a:buNone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lvl="1"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支持度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= support({</a:t>
            </a:r>
            <a:r>
              <a:rPr lang="en-US" altLang="zh-CN" sz="24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}</a:t>
            </a:r>
            <a:r>
              <a:rPr lang="en-US" altLang="zh-CN" sz="2400">
                <a:ea typeface="宋体" panose="02010600030101010101" pitchFamily="2" charset="-122"/>
                <a:sym typeface="Symbol" panose="05050102010706020507" pitchFamily="18" charset="2"/>
              </a:rPr>
              <a:t> 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{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}) =  </a:t>
            </a:r>
          </a:p>
          <a:p>
            <a:pPr lvl="1"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置信度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= support({</a:t>
            </a:r>
            <a:r>
              <a:rPr lang="en-US" altLang="zh-CN" sz="24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}</a:t>
            </a:r>
            <a:r>
              <a:rPr lang="en-US" altLang="zh-CN" sz="2400">
                <a:ea typeface="宋体" panose="02010600030101010101" pitchFamily="2" charset="-122"/>
                <a:sym typeface="Symbol" panose="05050102010706020507" pitchFamily="18" charset="2"/>
              </a:rPr>
              <a:t> 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{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})/support({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}) =</a:t>
            </a: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5039002" y="1333380"/>
            <a:ext cx="2052165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 algn="ctr"/>
            <a:r>
              <a:rPr lang="zh-CN" altLang="en-US" sz="2000">
                <a:latin typeface="Times New Roman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最小支持度 50%</a:t>
            </a:r>
          </a:p>
          <a:p>
            <a:pPr algn="ctr"/>
            <a:r>
              <a:rPr lang="zh-CN" altLang="en-US" sz="2000">
                <a:latin typeface="Times New Roman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最小置信度 50%</a:t>
            </a:r>
          </a:p>
        </p:txBody>
      </p:sp>
      <p:cxnSp>
        <p:nvCxnSpPr>
          <p:cNvPr id="17" name="AutoShape 5"/>
          <p:cNvCxnSpPr>
            <a:cxnSpLocks noChangeShapeType="1"/>
          </p:cNvCxnSpPr>
          <p:nvPr/>
        </p:nvCxnSpPr>
        <p:spPr bwMode="auto">
          <a:xfrm>
            <a:off x="4211638" y="2480593"/>
            <a:ext cx="817562" cy="963613"/>
          </a:xfrm>
          <a:prstGeom prst="bentConnector3">
            <a:avLst>
              <a:gd name="adj1" fmla="val 49903"/>
            </a:avLst>
          </a:prstGeom>
          <a:noFill/>
          <a:ln w="19050">
            <a:solidFill>
              <a:srgbClr val="FF67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aphicFrame>
        <p:nvGraphicFramePr>
          <p:cNvPr id="18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678624"/>
              </p:ext>
            </p:extLst>
          </p:nvPr>
        </p:nvGraphicFramePr>
        <p:xfrm>
          <a:off x="611560" y="1143737"/>
          <a:ext cx="3600078" cy="2232250"/>
        </p:xfrm>
        <a:graphic>
          <a:graphicData uri="http://schemas.openxmlformats.org/drawingml/2006/table">
            <a:tbl>
              <a:tblPr/>
              <a:tblGrid>
                <a:gridCol w="18000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6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事务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项集合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A, B, C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A, C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30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A, 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40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B, E, 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0" name="Group 56">
            <a:extLst>
              <a:ext uri="{FF2B5EF4-FFF2-40B4-BE49-F238E27FC236}">
                <a16:creationId xmlns:a16="http://schemas.microsoft.com/office/drawing/2014/main" id="{16EE4DDB-5090-4808-943A-0825E4990E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655372"/>
              </p:ext>
            </p:extLst>
          </p:nvPr>
        </p:nvGraphicFramePr>
        <p:xfrm>
          <a:off x="5056239" y="2383340"/>
          <a:ext cx="3600078" cy="2232250"/>
        </p:xfrm>
        <a:graphic>
          <a:graphicData uri="http://schemas.openxmlformats.org/drawingml/2006/table">
            <a:tbl>
              <a:tblPr/>
              <a:tblGrid>
                <a:gridCol w="18000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6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频繁模式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支持度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{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A}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75%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{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B}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50%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{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C}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50%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{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A, C}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50%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" name="组合 11"/>
          <p:cNvGrpSpPr/>
          <p:nvPr>
            <p:custDataLst>
              <p:tags r:id="rId5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8" name="TitleBackground"/>
            <p:cNvSpPr/>
            <p:nvPr>
              <p:custDataLst>
                <p:tags r:id="rId7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9" name="ColorBlock"/>
            <p:cNvSpPr/>
            <p:nvPr>
              <p:custDataLst>
                <p:tags r:id="rId8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0" name="TypeText"/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填空题</a:t>
              </a:r>
            </a:p>
          </p:txBody>
        </p:sp>
        <p:sp>
          <p:nvSpPr>
            <p:cNvPr id="11" name="TipText"/>
            <p:cNvSpPr txBox="1"/>
            <p:nvPr>
              <p:custDataLst>
                <p:tags r:id="rId10"/>
              </p:custDataLst>
            </p:nvPr>
          </p:nvSpPr>
          <p:spPr>
            <a:xfrm>
              <a:off x="151003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2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分</a:t>
              </a: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2795917"/>
      </p:ext>
    </p:extLst>
  </p:cSld>
  <p:clrMapOvr>
    <a:masterClrMapping/>
  </p:clrMapOvr>
  <p:transition spd="med">
    <p:split orient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9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56000" y="108000"/>
            <a:ext cx="6781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1.4 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关联</a:t>
            </a:r>
            <a:r>
              <a:rPr lang="zh-CN" altLang="en-US" sz="2600" b="1" spc="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规则</a:t>
            </a:r>
            <a:r>
              <a:rPr lang="zh-CN" altLang="en-US" sz="2600" b="1" spc="5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挖掘问题</a:t>
            </a:r>
            <a:endParaRPr lang="en-US" altLang="zh-CN" sz="2600" b="1" spc="5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2369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2000" y="756000"/>
            <a:ext cx="8640000" cy="1688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6600"/>
              </a:buClr>
              <a:buSzPct val="80000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关联规则</a:t>
            </a:r>
            <a:r>
              <a:rPr lang="zh-CN" altLang="en-US" sz="2400" b="1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挖掘问题：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给定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事务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的集合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T,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关联规则发现是指找出</a:t>
            </a:r>
            <a:r>
              <a:rPr lang="zh-CN" altLang="en-US" sz="24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支持度</a:t>
            </a:r>
            <a:r>
              <a:rPr lang="zh-CN" altLang="en-US" sz="24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大于等于</a:t>
            </a:r>
            <a:r>
              <a:rPr lang="en-US" altLang="zh-CN" sz="24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</a:t>
            </a:r>
            <a:r>
              <a:rPr lang="en-US" altLang="zh-CN" sz="2400" b="1" dirty="0" err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minsup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并且</a:t>
            </a:r>
            <a:r>
              <a:rPr lang="zh-CN" altLang="en-US" sz="2400" b="1" dirty="0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置信度</a:t>
            </a:r>
            <a:r>
              <a:rPr lang="zh-CN" altLang="en-US" sz="2400" b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大于等于</a:t>
            </a:r>
            <a:r>
              <a:rPr lang="en-US" altLang="zh-CN" sz="2400" b="1" dirty="0" err="1">
                <a:solidFill>
                  <a:srgbClr val="FF6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minconf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的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所有规则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, </a:t>
            </a:r>
            <a:r>
              <a:rPr lang="en-US" altLang="zh-CN" sz="2400" err="1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minsup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和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minconf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是对应的支持度和置信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度阈值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6BEACF11-18CF-48A9-A6A5-5B0A10DF0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4398" y="2962129"/>
            <a:ext cx="2052165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 algn="ctr"/>
            <a:r>
              <a:rPr lang="zh-CN" altLang="en-US" sz="2000">
                <a:latin typeface="Times New Roman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最小支持度 50%</a:t>
            </a:r>
          </a:p>
          <a:p>
            <a:pPr algn="ctr"/>
            <a:r>
              <a:rPr lang="zh-CN" altLang="en-US" sz="2000">
                <a:latin typeface="Times New Roman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最小置信度 50%</a:t>
            </a:r>
          </a:p>
        </p:txBody>
      </p:sp>
      <p:cxnSp>
        <p:nvCxnSpPr>
          <p:cNvPr id="5" name="AutoShape 5">
            <a:extLst>
              <a:ext uri="{FF2B5EF4-FFF2-40B4-BE49-F238E27FC236}">
                <a16:creationId xmlns:a16="http://schemas.microsoft.com/office/drawing/2014/main" id="{59625073-7391-4715-9F78-719F9304903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211638" y="3413326"/>
            <a:ext cx="817562" cy="963613"/>
          </a:xfrm>
          <a:prstGeom prst="bentConnector3">
            <a:avLst>
              <a:gd name="adj1" fmla="val 49903"/>
            </a:avLst>
          </a:prstGeom>
          <a:noFill/>
          <a:ln w="19050">
            <a:solidFill>
              <a:srgbClr val="FF67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aphicFrame>
        <p:nvGraphicFramePr>
          <p:cNvPr id="6" name="Group 56">
            <a:extLst>
              <a:ext uri="{FF2B5EF4-FFF2-40B4-BE49-F238E27FC236}">
                <a16:creationId xmlns:a16="http://schemas.microsoft.com/office/drawing/2014/main" id="{C3BC869A-6A2A-4894-9624-146F18D76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790132"/>
              </p:ext>
            </p:extLst>
          </p:nvPr>
        </p:nvGraphicFramePr>
        <p:xfrm>
          <a:off x="611560" y="2649884"/>
          <a:ext cx="3600078" cy="2232250"/>
        </p:xfrm>
        <a:graphic>
          <a:graphicData uri="http://schemas.openxmlformats.org/drawingml/2006/table">
            <a:tbl>
              <a:tblPr/>
              <a:tblGrid>
                <a:gridCol w="18000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6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事务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项集合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A, B, C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A, C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30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A, 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40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B, E, 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Group 56">
            <a:extLst>
              <a:ext uri="{FF2B5EF4-FFF2-40B4-BE49-F238E27FC236}">
                <a16:creationId xmlns:a16="http://schemas.microsoft.com/office/drawing/2014/main" id="{7DDBD17E-C982-4176-9E36-7BC8BFF7A2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0873"/>
              </p:ext>
            </p:extLst>
          </p:nvPr>
        </p:nvGraphicFramePr>
        <p:xfrm>
          <a:off x="5056239" y="3861046"/>
          <a:ext cx="3600078" cy="2232250"/>
        </p:xfrm>
        <a:graphic>
          <a:graphicData uri="http://schemas.openxmlformats.org/drawingml/2006/table">
            <a:tbl>
              <a:tblPr/>
              <a:tblGrid>
                <a:gridCol w="18000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6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频繁模式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支持度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{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A}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75%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{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B}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50%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{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C}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50%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{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A, C}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50%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tangle 3">
            <a:extLst>
              <a:ext uri="{FF2B5EF4-FFF2-40B4-BE49-F238E27FC236}">
                <a16:creationId xmlns:a16="http://schemas.microsoft.com/office/drawing/2014/main" id="{3B4A4EC1-9ECE-48A7-9277-3AD904606552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52000" y="5364461"/>
            <a:ext cx="6335935" cy="1364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Font typeface="Wingdings" pitchFamily="2" charset="2"/>
              <a:buChar char=""/>
              <a:defRPr lang="zh-CN" altLang="en-US" sz="3000" b="0" spc="0" baseline="0" dirty="0" smtClean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1pPr>
            <a:lvl2pPr marL="742950" indent="-2857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Font typeface="Wingdings" pitchFamily="2" charset="2"/>
              <a:buChar char="§"/>
              <a:defRPr lang="zh-CN" altLang="en-US" sz="2600" b="0" spc="0" baseline="0" dirty="0" smtClean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marL="11430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+mj-lt"/>
              <a:buChar char="•"/>
              <a:defRPr lang="zh-CN" altLang="en-US" sz="2400" b="0" cap="none" spc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–"/>
              <a:defRPr lang="zh-CN" altLang="en-US" sz="2200" b="0" spc="0" baseline="0" dirty="0" smtClean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lang="zh-CN" altLang="en-US" sz="2000" b="0" cap="none" spc="0" baseline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规则 </a:t>
            </a:r>
            <a:r>
              <a:rPr lang="en-US" altLang="zh-CN" sz="24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</a:t>
            </a:r>
            <a:r>
              <a:rPr lang="en-US" altLang="zh-CN" sz="2400">
                <a:ea typeface="宋体" panose="02010600030101010101" pitchFamily="2" charset="-122"/>
                <a:sym typeface="Symbol" panose="05050102010706020507" pitchFamily="18" charset="2"/>
              </a:rPr>
              <a:t>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</a:t>
            </a:r>
            <a:r>
              <a:rPr lang="en-US" altLang="zh-CN" sz="24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lvl="1"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支持度 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= support({</a:t>
            </a:r>
            <a:r>
              <a:rPr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}</a:t>
            </a:r>
            <a:r>
              <a:rPr lang="en-US" altLang="zh-CN" sz="2000">
                <a:ea typeface="宋体" panose="02010600030101010101" pitchFamily="2" charset="-122"/>
                <a:sym typeface="Symbol" panose="05050102010706020507" pitchFamily="18" charset="2"/>
              </a:rPr>
              <a:t> 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{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}) = 50%</a:t>
            </a:r>
          </a:p>
          <a:p>
            <a:pPr lvl="1"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置信度 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= support({</a:t>
            </a:r>
            <a:r>
              <a:rPr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}</a:t>
            </a:r>
            <a:r>
              <a:rPr lang="en-US" altLang="zh-CN" sz="2000">
                <a:ea typeface="宋体" panose="02010600030101010101" pitchFamily="2" charset="-122"/>
                <a:sym typeface="Symbol" panose="05050102010706020507" pitchFamily="18" charset="2"/>
              </a:rPr>
              <a:t> 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{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})/support({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}) = 66.6%</a:t>
            </a:r>
          </a:p>
        </p:txBody>
      </p:sp>
    </p:spTree>
    <p:extLst>
      <p:ext uri="{BB962C8B-B14F-4D97-AF65-F5344CB8AC3E}">
        <p14:creationId xmlns:p14="http://schemas.microsoft.com/office/powerpoint/2010/main" val="2315048008"/>
      </p:ext>
    </p:extLst>
  </p:cSld>
  <p:clrMapOvr>
    <a:masterClrMapping/>
  </p:clrMapOvr>
  <p:transition spd="med">
    <p:split orient="vert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SCORE" val="2.0"/>
  <p:tag name="PROBLEMBLANK" val="[{&quot;Num&quot;:1,&quot;Score&quot;:1.0,&quot;Answers&quot;:[&quot;50%&quot;,&quot;0.5&quot;],&quot;CaseSensitive&quot;:false,&quot;FuzzyMatch&quot;:true},{&quot;Num&quot;:2,&quot;Score&quot;:1.0,&quot;Answers&quot;:[&quot;66.6%&quot;,&quot;0.667&quot;],&quot;CaseSensitive&quot;:false,&quot;FuzzyMatch&quot;:true}]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" val="1.0"/>
  <p:tag name="PROBLEMSCORE_HALF" val="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2_Office 主题​​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qfomv45i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26775</TotalTime>
  <Words>6645</Words>
  <Application>Microsoft Office PowerPoint</Application>
  <PresentationFormat>全屏显示(4:3)</PresentationFormat>
  <Paragraphs>1178</Paragraphs>
  <Slides>77</Slides>
  <Notes>15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77</vt:i4>
      </vt:variant>
    </vt:vector>
  </HeadingPairs>
  <TitlesOfParts>
    <vt:vector size="91" baseType="lpstr">
      <vt:lpstr>等线</vt:lpstr>
      <vt:lpstr>华文中宋</vt:lpstr>
      <vt:lpstr>微软雅黑</vt:lpstr>
      <vt:lpstr>微软雅黑 Light</vt:lpstr>
      <vt:lpstr>Arial</vt:lpstr>
      <vt:lpstr>Calibri</vt:lpstr>
      <vt:lpstr>Open Sans Light</vt:lpstr>
      <vt:lpstr>Times New Roman</vt:lpstr>
      <vt:lpstr>Wingdings</vt:lpstr>
      <vt:lpstr>2_Office 主题​​</vt:lpstr>
      <vt:lpstr>Visio</vt:lpstr>
      <vt:lpstr>Equation</vt:lpstr>
      <vt:lpstr>VISIO</vt:lpstr>
      <vt:lpstr>Chart</vt:lpstr>
      <vt:lpstr>PowerPoint 演示文稿</vt:lpstr>
      <vt:lpstr>PowerPoint 演示文稿</vt:lpstr>
      <vt:lpstr>1.1 定义：关联分析（association analysis）</vt:lpstr>
      <vt:lpstr>1.1 定义： 频繁项集（Frequent Itemset）</vt:lpstr>
      <vt:lpstr>1.2 最大频繁项集（Maximal Frequent Itemset）</vt:lpstr>
      <vt:lpstr>1.3 定义：关联规则（Association Rule）</vt:lpstr>
      <vt:lpstr>1.4 关联规则挖掘问题</vt:lpstr>
      <vt:lpstr>PowerPoint 演示文稿</vt:lpstr>
      <vt:lpstr>1.4 关联规则挖掘问题</vt:lpstr>
      <vt:lpstr>1.4 挖掘关联规则（Mining Association Rules）</vt:lpstr>
      <vt:lpstr>1.5 关联规则原始方法</vt:lpstr>
      <vt:lpstr>PowerPoint 演示文稿</vt:lpstr>
      <vt:lpstr>2 频繁项集产生（Frequent Itemset Generation）</vt:lpstr>
      <vt:lpstr>降低产生频繁项集计算复杂度的方法</vt:lpstr>
      <vt:lpstr>2.1 Apriori</vt:lpstr>
      <vt:lpstr>例子</vt:lpstr>
      <vt:lpstr>2.1 Apriori算法过程：最小支持度计数=2</vt:lpstr>
      <vt:lpstr>2.5.2 Apriori算法注意问题 —— 项的字典序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2.2 构造FP树：第一遍扫描</vt:lpstr>
      <vt:lpstr>2.2 构造FP树：第二遍扫描</vt:lpstr>
      <vt:lpstr>2.2 构造FP树：第二遍扫描</vt:lpstr>
      <vt:lpstr>PowerPoint 演示文稿</vt:lpstr>
      <vt:lpstr>2.2 构造FP树：用FP-tree挖掘频繁集</vt:lpstr>
      <vt:lpstr>练习：构造FP树</vt:lpstr>
      <vt:lpstr>练习：构造FP树</vt:lpstr>
      <vt:lpstr>练习：构造FP树</vt:lpstr>
      <vt:lpstr>练习：构造FP树</vt:lpstr>
      <vt:lpstr>练习：生成条件模式</vt:lpstr>
      <vt:lpstr>PowerPoint 演示文稿</vt:lpstr>
      <vt:lpstr>练习：生成条件模式</vt:lpstr>
      <vt:lpstr>2.2 构造FP树：用FP-tree挖掘频繁集</vt:lpstr>
      <vt:lpstr>举例：节点E（1/3）</vt:lpstr>
      <vt:lpstr>举例：节点E（1/3）</vt:lpstr>
      <vt:lpstr>举例：节点E（1/3）</vt:lpstr>
      <vt:lpstr>举例：节点E（1/3）</vt:lpstr>
      <vt:lpstr>举例：节点E（1/3）</vt:lpstr>
      <vt:lpstr>举例：节点E（1/3）</vt:lpstr>
      <vt:lpstr>举例：节点E（1/3）</vt:lpstr>
      <vt:lpstr>举例：节点E（1/3）</vt:lpstr>
      <vt:lpstr>举例：节点E（1/3）</vt:lpstr>
      <vt:lpstr>举例：节点E（1/3）</vt:lpstr>
      <vt:lpstr>2.2 FP-tree 结构的优点</vt:lpstr>
      <vt:lpstr>PowerPoint 演示文稿</vt:lpstr>
      <vt:lpstr>2.3 挖掘关联规则（Mining Association Rules）</vt:lpstr>
      <vt:lpstr>2.3 产生关联规则</vt:lpstr>
      <vt:lpstr>PowerPoint 演示文稿</vt:lpstr>
      <vt:lpstr>2.3 Rule Generation for Apriori Algorithm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基于异构多源信息的安全分析、态势感知与决策关键技术与系统</dc:title>
  <dc:creator>Mirror</dc:creator>
  <cp:lastModifiedBy>zyding</cp:lastModifiedBy>
  <cp:revision>1042</cp:revision>
  <dcterms:created xsi:type="dcterms:W3CDTF">2017-03-02T08:29:50Z</dcterms:created>
  <dcterms:modified xsi:type="dcterms:W3CDTF">2022-02-22T04:04:50Z</dcterms:modified>
</cp:coreProperties>
</file>